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6858000" cy="9144000"/>
  <p:embeddedFontLst>
    <p:embeddedFont>
      <p:font typeface="Fira Sans" panose="020B0503050000020004" pitchFamily="34" charset="0"/>
      <p:regular r:id="rId22"/>
      <p:bold r:id="rId23"/>
      <p:italic r:id="rId24"/>
      <p:boldItalic r:id="rId25"/>
    </p:embeddedFont>
    <p:embeddedFont>
      <p:font typeface="Fira Sans Extra Condensed"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Medium"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3ec8204d7_2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3ec8204d7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d3ab049e0_0_8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5d3ab049e0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5d4c2643d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5d4c2643d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5d4c2643d6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5d4c2643d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5d3ab049e0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5d3ab049e0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5d3ab049e0_0_6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5d3ab049e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5d3ab049e0_0_7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5d3ab049e0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5d3ab049e0_0_9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5d3ab049e0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5d3ab049e0_0_9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5d3ab049e0_0_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5c5a0173ed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5c5a0173ed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5d3ab049e0_0_10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5d3ab049e0_0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956160e29b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956160e29b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5c3c152c2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5c3c152c2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Baker,R Addo,F (2023). Barriers to racial wealth equality American bar association,</a:t>
            </a:r>
            <a:endParaRPr/>
          </a:p>
          <a:p>
            <a:pPr marL="0" lvl="0" indent="0" algn="l" rtl="0">
              <a:spcBef>
                <a:spcPts val="0"/>
              </a:spcBef>
              <a:spcAft>
                <a:spcPts val="0"/>
              </a:spcAft>
              <a:buClr>
                <a:schemeClr val="dk1"/>
              </a:buClr>
              <a:buSzPts val="1100"/>
              <a:buFont typeface="Arial"/>
              <a:buNone/>
            </a:pPr>
            <a:r>
              <a:rPr lang="en"/>
              <a:t>Cross,R ,et al,( 2023)  Racialized housing discrimination and population Health: </a:t>
            </a:r>
            <a:endParaRPr/>
          </a:p>
          <a:p>
            <a:pPr marL="0" lvl="0" indent="0" algn="l" rtl="0">
              <a:spcBef>
                <a:spcPts val="0"/>
              </a:spcBef>
              <a:spcAft>
                <a:spcPts val="0"/>
              </a:spcAft>
              <a:buClr>
                <a:schemeClr val="dk1"/>
              </a:buClr>
              <a:buSzPts val="1100"/>
              <a:buFont typeface="Arial"/>
              <a:buNone/>
            </a:pPr>
            <a:r>
              <a:rPr lang="en"/>
              <a:t>a scoping Review and Research Agenda National Library of Medicine</a:t>
            </a:r>
            <a:endParaRPr/>
          </a:p>
          <a:p>
            <a:pPr marL="0" lvl="0" indent="0" algn="l" rtl="0">
              <a:spcBef>
                <a:spcPts val="0"/>
              </a:spcBef>
              <a:spcAft>
                <a:spcPts val="0"/>
              </a:spcAft>
              <a:buClr>
                <a:schemeClr val="dk1"/>
              </a:buClr>
              <a:buSzPts val="1100"/>
              <a:buFont typeface="Arial"/>
              <a:buNone/>
            </a:pPr>
            <a:r>
              <a:rPr lang="en"/>
              <a:t>Solt, F(2008) Economic inequality and democratic engagement Southern Illinois University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5d3ab049e0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5d3ab049e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5d3ab049e0_0_7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5d3ab049e0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5d3ab049e0_0_7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d3ab049e0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5d3ab049e0_0_5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5d3ab049e0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635100" y="411475"/>
            <a:ext cx="5051700" cy="7368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4500">
                <a:latin typeface="Fira Sans Extra Condensed"/>
                <a:ea typeface="Fira Sans Extra Condensed"/>
                <a:cs typeface="Fira Sans Extra Condensed"/>
                <a:sym typeface="Fira Sans Extra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5841300" y="1167850"/>
            <a:ext cx="2845500" cy="10452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9" name="Google Shape;5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3" name="Google Shape;6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6" name="Google Shape;66;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67" name="Google Shape;67;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457200" y="411475"/>
            <a:ext cx="8229600" cy="48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3" name="Google Shape;7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4" name="Google Shape;7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7" name="Google Shape;7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8"/>
        <p:cNvGrpSpPr/>
        <p:nvPr/>
      </p:nvGrpSpPr>
      <p:grpSpPr>
        <a:xfrm>
          <a:off x="0" y="0"/>
          <a:ext cx="0" cy="0"/>
          <a:chOff x="0" y="0"/>
          <a:chExt cx="0" cy="0"/>
        </a:xfrm>
      </p:grpSpPr>
      <p:sp>
        <p:nvSpPr>
          <p:cNvPr id="79" name="Google Shape;7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1" name="Google Shape;8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2" name="Google Shape;8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3" name="Google Shape;8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86" name="Google Shape;8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
        <p:cNvGrpSpPr/>
        <p:nvPr/>
      </p:nvGrpSpPr>
      <p:grpSpPr>
        <a:xfrm>
          <a:off x="0" y="0"/>
          <a:ext cx="0" cy="0"/>
          <a:chOff x="0" y="0"/>
          <a:chExt cx="0" cy="0"/>
        </a:xfrm>
      </p:grpSpPr>
      <p:sp>
        <p:nvSpPr>
          <p:cNvPr id="88" name="Google Shape;8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9" name="Google Shape;8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90" name="Google Shape;9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9" name="Google Shape;9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0" name="Google Shape;10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7" name="Google Shape;10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1" name="Google Shape;11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2" name="Google Shape;11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
        <p:cNvGrpSpPr/>
        <p:nvPr/>
      </p:nvGrpSpPr>
      <p:grpSpPr>
        <a:xfrm>
          <a:off x="0" y="0"/>
          <a:ext cx="0" cy="0"/>
          <a:chOff x="0" y="0"/>
          <a:chExt cx="0" cy="0"/>
        </a:xfrm>
      </p:grpSpPr>
      <p:sp>
        <p:nvSpPr>
          <p:cNvPr id="114" name="Google Shape;11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sp>
        <p:nvSpPr>
          <p:cNvPr id="117" name="Google Shape;11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8" name="Google Shape;11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9" name="Google Shape;11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0"/>
        <p:cNvGrpSpPr/>
        <p:nvPr/>
      </p:nvGrpSpPr>
      <p:grpSpPr>
        <a:xfrm>
          <a:off x="0" y="0"/>
          <a:ext cx="0" cy="0"/>
          <a:chOff x="0" y="0"/>
          <a:chExt cx="0" cy="0"/>
        </a:xfrm>
      </p:grpSpPr>
      <p:sp>
        <p:nvSpPr>
          <p:cNvPr id="121" name="Google Shape;12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2" name="Google Shape;12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6" name="Google Shape;12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7" name="Google Shape;12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8" name="Google Shape;12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31" name="Google Shape;13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2"/>
        <p:cNvGrpSpPr/>
        <p:nvPr/>
      </p:nvGrpSpPr>
      <p:grpSpPr>
        <a:xfrm>
          <a:off x="0" y="0"/>
          <a:ext cx="0" cy="0"/>
          <a:chOff x="0" y="0"/>
          <a:chExt cx="0" cy="0"/>
        </a:xfrm>
      </p:grpSpPr>
      <p:sp>
        <p:nvSpPr>
          <p:cNvPr id="133" name="Google Shape;13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4" name="Google Shape;13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35" name="Google Shape;13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1pPr>
            <a:lvl2pPr lvl="1">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2pPr>
            <a:lvl3pPr lvl="2">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3pPr>
            <a:lvl4pPr lvl="3">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4pPr>
            <a:lvl5pPr lvl="4">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5pPr>
            <a:lvl6pPr lvl="5">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6pPr>
            <a:lvl7pPr lvl="6">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7pPr>
            <a:lvl8pPr lvl="7">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8pPr>
            <a:lvl9pPr lvl="8">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1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1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1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1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1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1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1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15000"/>
              </a:lnSpc>
              <a:spcBef>
                <a:spcPts val="1600"/>
              </a:spcBef>
              <a:spcAft>
                <a:spcPts val="1600"/>
              </a:spcAft>
              <a:buSzPts val="1400"/>
              <a:buFont typeface="Roboto"/>
              <a:buChar char="■"/>
              <a:defRPr>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pos="5472">
          <p15:clr>
            <a:srgbClr val="EA4335"/>
          </p15:clr>
        </p15:guide>
        <p15:guide id="3" orient="horz" pos="259">
          <p15:clr>
            <a:srgbClr val="EA4335"/>
          </p15:clr>
        </p15:guide>
        <p15:guide id="4" orient="horz" pos="2981">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3"/>
        <p:cNvGrpSpPr/>
        <p:nvPr/>
      </p:nvGrpSpPr>
      <p:grpSpPr>
        <a:xfrm>
          <a:off x="0" y="0"/>
          <a:ext cx="0" cy="0"/>
          <a:chOff x="0" y="0"/>
          <a:chExt cx="0" cy="0"/>
        </a:xfrm>
      </p:grpSpPr>
      <p:sp>
        <p:nvSpPr>
          <p:cNvPr id="94" name="Google Shape;9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5" name="Google Shape;9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6" name="Google Shape;9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7"/>
          <p:cNvSpPr txBox="1">
            <a:spLocks noGrp="1"/>
          </p:cNvSpPr>
          <p:nvPr>
            <p:ph type="ctrTitle"/>
          </p:nvPr>
        </p:nvSpPr>
        <p:spPr>
          <a:xfrm>
            <a:off x="66000" y="295200"/>
            <a:ext cx="9012000" cy="7209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2900">
                <a:solidFill>
                  <a:srgbClr val="FF0000"/>
                </a:solidFill>
              </a:rPr>
              <a:t>All They See is Red: Redlining and its Effects on Black  Wealth</a:t>
            </a:r>
            <a:endParaRPr sz="2900">
              <a:solidFill>
                <a:srgbClr val="FF0000"/>
              </a:solidFill>
            </a:endParaRPr>
          </a:p>
        </p:txBody>
      </p:sp>
      <p:sp>
        <p:nvSpPr>
          <p:cNvPr id="143" name="Google Shape;143;p37"/>
          <p:cNvSpPr/>
          <p:nvPr/>
        </p:nvSpPr>
        <p:spPr>
          <a:xfrm>
            <a:off x="210062" y="1915288"/>
            <a:ext cx="8723875" cy="4458566"/>
          </a:xfrm>
          <a:custGeom>
            <a:avLst/>
            <a:gdLst/>
            <a:ahLst/>
            <a:cxnLst/>
            <a:rect l="l" t="t" r="r" b="b"/>
            <a:pathLst>
              <a:path w="33224" h="16980" extrusionOk="0">
                <a:moveTo>
                  <a:pt x="16612" y="0"/>
                </a:moveTo>
                <a:lnTo>
                  <a:pt x="0" y="14878"/>
                </a:lnTo>
                <a:lnTo>
                  <a:pt x="1868" y="16979"/>
                </a:lnTo>
                <a:lnTo>
                  <a:pt x="16612" y="3770"/>
                </a:lnTo>
                <a:lnTo>
                  <a:pt x="31322" y="16979"/>
                </a:lnTo>
                <a:lnTo>
                  <a:pt x="33224" y="14878"/>
                </a:lnTo>
                <a:lnTo>
                  <a:pt x="166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7"/>
          <p:cNvSpPr/>
          <p:nvPr/>
        </p:nvSpPr>
        <p:spPr>
          <a:xfrm>
            <a:off x="1985275" y="2737288"/>
            <a:ext cx="869400" cy="1552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7"/>
          <p:cNvSpPr/>
          <p:nvPr/>
        </p:nvSpPr>
        <p:spPr>
          <a:xfrm>
            <a:off x="2348527" y="3772138"/>
            <a:ext cx="4446900" cy="2018700"/>
          </a:xfrm>
          <a:prstGeom prst="triangle">
            <a:avLst>
              <a:gd name="adj" fmla="val 50411"/>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46" name="Google Shape;146;p37"/>
          <p:cNvSpPr txBox="1"/>
          <p:nvPr/>
        </p:nvSpPr>
        <p:spPr>
          <a:xfrm>
            <a:off x="491700" y="1080250"/>
            <a:ext cx="8160600" cy="46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500">
                <a:solidFill>
                  <a:schemeClr val="dk1"/>
                </a:solidFill>
                <a:latin typeface="Fira Sans"/>
                <a:ea typeface="Fira Sans"/>
                <a:cs typeface="Fira Sans"/>
                <a:sym typeface="Fira Sans"/>
              </a:rPr>
              <a:t>Kristopher Smith। Durham School of The Arts Class of ‘23। Rising Freshman at Durham Technical Community College</a:t>
            </a:r>
            <a:endParaRPr sz="1100">
              <a:solidFill>
                <a:schemeClr val="dk1"/>
              </a:solidFill>
              <a:latin typeface="Fira Sans"/>
              <a:ea typeface="Fira Sans"/>
              <a:cs typeface="Fira Sans"/>
              <a:sym typeface="Fir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6"/>
          <p:cNvSpPr txBox="1">
            <a:spLocks noGrp="1"/>
          </p:cNvSpPr>
          <p:nvPr>
            <p:ph type="title"/>
          </p:nvPr>
        </p:nvSpPr>
        <p:spPr>
          <a:xfrm>
            <a:off x="464100" y="373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Housing Discrimination</a:t>
            </a:r>
            <a:endParaRPr>
              <a:solidFill>
                <a:srgbClr val="FF0000"/>
              </a:solidFill>
            </a:endParaRPr>
          </a:p>
        </p:txBody>
      </p:sp>
      <p:sp>
        <p:nvSpPr>
          <p:cNvPr id="247" name="Google Shape;247;p46"/>
          <p:cNvSpPr txBox="1"/>
          <p:nvPr/>
        </p:nvSpPr>
        <p:spPr>
          <a:xfrm>
            <a:off x="562750" y="1552025"/>
            <a:ext cx="7021800" cy="22728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800" b="1">
                <a:latin typeface="Roboto"/>
                <a:ea typeface="Roboto"/>
                <a:cs typeface="Roboto"/>
                <a:sym typeface="Roboto"/>
              </a:rPr>
              <a:t>Forms of Housing Discrimination</a:t>
            </a:r>
            <a:r>
              <a:rPr lang="en" sz="1800">
                <a:latin typeface="Roboto"/>
                <a:ea typeface="Roboto"/>
                <a:cs typeface="Roboto"/>
                <a:sym typeface="Roboto"/>
              </a:rPr>
              <a:t>: </a:t>
            </a:r>
            <a:endParaRPr sz="1800">
              <a:latin typeface="Roboto"/>
              <a:ea typeface="Roboto"/>
              <a:cs typeface="Roboto"/>
              <a:sym typeface="Roboto"/>
            </a:endParaRPr>
          </a:p>
          <a:p>
            <a:pPr marL="457200" lvl="0" indent="-342900" algn="l" rtl="0">
              <a:lnSpc>
                <a:spcPct val="200000"/>
              </a:lnSpc>
              <a:spcBef>
                <a:spcPts val="0"/>
              </a:spcBef>
              <a:spcAft>
                <a:spcPts val="0"/>
              </a:spcAft>
              <a:buSzPts val="1800"/>
              <a:buFont typeface="Roboto"/>
              <a:buChar char="●"/>
            </a:pPr>
            <a:r>
              <a:rPr lang="en" sz="1800">
                <a:latin typeface="Roboto"/>
                <a:ea typeface="Roboto"/>
                <a:cs typeface="Roboto"/>
                <a:sym typeface="Roboto"/>
              </a:rPr>
              <a:t>Different rent rates based on race</a:t>
            </a:r>
            <a:endParaRPr sz="1800">
              <a:latin typeface="Roboto"/>
              <a:ea typeface="Roboto"/>
              <a:cs typeface="Roboto"/>
              <a:sym typeface="Roboto"/>
            </a:endParaRPr>
          </a:p>
          <a:p>
            <a:pPr marL="457200" lvl="0" indent="-342900" algn="l" rtl="0">
              <a:lnSpc>
                <a:spcPct val="200000"/>
              </a:lnSpc>
              <a:spcBef>
                <a:spcPts val="0"/>
              </a:spcBef>
              <a:spcAft>
                <a:spcPts val="0"/>
              </a:spcAft>
              <a:buSzPts val="1800"/>
              <a:buFont typeface="Roboto"/>
              <a:buChar char="●"/>
            </a:pPr>
            <a:r>
              <a:rPr lang="en" sz="1800">
                <a:latin typeface="Roboto"/>
                <a:ea typeface="Roboto"/>
                <a:cs typeface="Roboto"/>
                <a:sym typeface="Roboto"/>
              </a:rPr>
              <a:t>Charging higher fees for those who have children</a:t>
            </a:r>
            <a:endParaRPr sz="1800">
              <a:latin typeface="Roboto"/>
              <a:ea typeface="Roboto"/>
              <a:cs typeface="Roboto"/>
              <a:sym typeface="Roboto"/>
            </a:endParaRPr>
          </a:p>
          <a:p>
            <a:pPr marL="457200" lvl="0" indent="-342900" algn="l" rtl="0">
              <a:lnSpc>
                <a:spcPct val="200000"/>
              </a:lnSpc>
              <a:spcBef>
                <a:spcPts val="0"/>
              </a:spcBef>
              <a:spcAft>
                <a:spcPts val="0"/>
              </a:spcAft>
              <a:buSzPts val="1800"/>
              <a:buFont typeface="Roboto"/>
              <a:buChar char="●"/>
            </a:pPr>
            <a:r>
              <a:rPr lang="en" sz="1800">
                <a:latin typeface="Roboto"/>
                <a:ea typeface="Roboto"/>
                <a:cs typeface="Roboto"/>
                <a:sym typeface="Roboto"/>
              </a:rPr>
              <a:t>Refusing to show homes in certain areas</a:t>
            </a:r>
            <a:endParaRPr sz="1800">
              <a:latin typeface="Roboto"/>
              <a:ea typeface="Roboto"/>
              <a:cs typeface="Roboto"/>
              <a:sym typeface="Roboto"/>
            </a:endParaRPr>
          </a:p>
          <a:p>
            <a:pPr marL="0" lvl="0" indent="0" algn="l" rtl="0">
              <a:spcBef>
                <a:spcPts val="0"/>
              </a:spcBef>
              <a:spcAft>
                <a:spcPts val="0"/>
              </a:spcAft>
              <a:buNone/>
            </a:pPr>
            <a:endParaRPr sz="1300">
              <a:latin typeface="Roboto"/>
              <a:ea typeface="Roboto"/>
              <a:cs typeface="Roboto"/>
              <a:sym typeface="Roboto"/>
            </a:endParaRPr>
          </a:p>
        </p:txBody>
      </p:sp>
      <p:cxnSp>
        <p:nvCxnSpPr>
          <p:cNvPr id="248" name="Google Shape;248;p46"/>
          <p:cNvCxnSpPr/>
          <p:nvPr/>
        </p:nvCxnSpPr>
        <p:spPr>
          <a:xfrm rot="10800000">
            <a:off x="6352300" y="4430375"/>
            <a:ext cx="1661700" cy="7800"/>
          </a:xfrm>
          <a:prstGeom prst="straightConnector1">
            <a:avLst/>
          </a:prstGeom>
          <a:noFill/>
          <a:ln w="38100" cap="flat" cmpd="sng">
            <a:solidFill>
              <a:srgbClr val="FF0000"/>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7"/>
          <p:cNvSpPr txBox="1">
            <a:spLocks noGrp="1"/>
          </p:cNvSpPr>
          <p:nvPr>
            <p:ph type="body" idx="2"/>
          </p:nvPr>
        </p:nvSpPr>
        <p:spPr>
          <a:xfrm>
            <a:off x="170725" y="1146175"/>
            <a:ext cx="6440400" cy="2056800"/>
          </a:xfrm>
          <a:prstGeom prst="rect">
            <a:avLst/>
          </a:prstGeom>
        </p:spPr>
        <p:txBody>
          <a:bodyPr spcFirstLastPara="1" wrap="square" lIns="91425" tIns="91425" rIns="91425" bIns="91425" anchor="t" anchorCtr="0">
            <a:noAutofit/>
          </a:bodyPr>
          <a:lstStyle/>
          <a:p>
            <a:pPr marL="457200" lvl="0" indent="-317500" algn="l" rtl="0">
              <a:lnSpc>
                <a:spcPct val="200000"/>
              </a:lnSpc>
              <a:spcBef>
                <a:spcPts val="0"/>
              </a:spcBef>
              <a:spcAft>
                <a:spcPts val="0"/>
              </a:spcAft>
              <a:buSzPts val="1400"/>
              <a:buChar char="●"/>
            </a:pPr>
            <a:r>
              <a:rPr lang="en"/>
              <a:t>Dates back to the 1940’s when black veterans were denied first class housing after service After GI was passed.</a:t>
            </a:r>
            <a:endParaRPr/>
          </a:p>
          <a:p>
            <a:pPr marL="457200" lvl="0" indent="-317500" algn="l" rtl="0">
              <a:lnSpc>
                <a:spcPct val="200000"/>
              </a:lnSpc>
              <a:spcBef>
                <a:spcPts val="1600"/>
              </a:spcBef>
              <a:spcAft>
                <a:spcPts val="1600"/>
              </a:spcAft>
              <a:buSzPts val="1400"/>
              <a:buChar char="●"/>
            </a:pPr>
            <a:r>
              <a:rPr lang="en"/>
              <a:t>No private housing was funded to blacks before the war, which caused them to be put in crowded neighborhoods</a:t>
            </a:r>
            <a:endParaRPr/>
          </a:p>
        </p:txBody>
      </p:sp>
      <p:sp>
        <p:nvSpPr>
          <p:cNvPr id="254" name="Google Shape;254;p47"/>
          <p:cNvSpPr txBox="1">
            <a:spLocks noGrp="1"/>
          </p:cNvSpPr>
          <p:nvPr>
            <p:ph type="body" idx="2"/>
          </p:nvPr>
        </p:nvSpPr>
        <p:spPr>
          <a:xfrm>
            <a:off x="1658975" y="4448425"/>
            <a:ext cx="4387200" cy="552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600"/>
              </a:spcAft>
              <a:buSzPts val="275"/>
              <a:buNone/>
            </a:pPr>
            <a:r>
              <a:rPr lang="en" sz="950"/>
              <a:t>Lee Woods II, </a:t>
            </a:r>
            <a:r>
              <a:rPr lang="en" sz="950">
                <a:solidFill>
                  <a:schemeClr val="dk1"/>
                </a:solidFill>
              </a:rPr>
              <a:t>L</a:t>
            </a:r>
            <a:r>
              <a:rPr lang="en" sz="950"/>
              <a:t>. (2013) Almost “No Negro Veteran…could get a Loan”: African americans, the GI bill, and the NAACP campaign against residential segregation, 1917–1960. The Journal of African American History.</a:t>
            </a:r>
            <a:endParaRPr sz="950"/>
          </a:p>
        </p:txBody>
      </p:sp>
      <p:sp>
        <p:nvSpPr>
          <p:cNvPr id="255" name="Google Shape;255;p47"/>
          <p:cNvSpPr txBox="1">
            <a:spLocks noGrp="1"/>
          </p:cNvSpPr>
          <p:nvPr>
            <p:ph type="title"/>
          </p:nvPr>
        </p:nvSpPr>
        <p:spPr>
          <a:xfrm>
            <a:off x="464100" y="373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Housing Discrimination</a:t>
            </a:r>
            <a:endParaRPr/>
          </a:p>
        </p:txBody>
      </p:sp>
      <p:pic>
        <p:nvPicPr>
          <p:cNvPr id="256" name="Google Shape;256;p47"/>
          <p:cNvPicPr preferRelativeResize="0"/>
          <p:nvPr/>
        </p:nvPicPr>
        <p:blipFill>
          <a:blip r:embed="rId3">
            <a:alphaModFix/>
          </a:blip>
          <a:stretch>
            <a:fillRect/>
          </a:stretch>
        </p:blipFill>
        <p:spPr>
          <a:xfrm>
            <a:off x="170725" y="3513000"/>
            <a:ext cx="1488250" cy="1488250"/>
          </a:xfrm>
          <a:prstGeom prst="rect">
            <a:avLst/>
          </a:prstGeom>
          <a:noFill/>
          <a:ln>
            <a:noFill/>
          </a:ln>
        </p:spPr>
      </p:pic>
      <p:cxnSp>
        <p:nvCxnSpPr>
          <p:cNvPr id="257" name="Google Shape;257;p47"/>
          <p:cNvCxnSpPr/>
          <p:nvPr/>
        </p:nvCxnSpPr>
        <p:spPr>
          <a:xfrm flipH="1">
            <a:off x="562750" y="1040763"/>
            <a:ext cx="3870300" cy="11100"/>
          </a:xfrm>
          <a:prstGeom prst="straightConnector1">
            <a:avLst/>
          </a:prstGeom>
          <a:noFill/>
          <a:ln w="38100" cap="flat" cmpd="sng">
            <a:solidFill>
              <a:srgbClr val="FF0000"/>
            </a:solidFill>
            <a:prstDash val="solid"/>
            <a:round/>
            <a:headEnd type="none" w="med" len="med"/>
            <a:tailEnd type="none" w="med" len="med"/>
          </a:ln>
        </p:spPr>
      </p:cxnSp>
      <p:grpSp>
        <p:nvGrpSpPr>
          <p:cNvPr id="258" name="Google Shape;258;p47"/>
          <p:cNvGrpSpPr/>
          <p:nvPr/>
        </p:nvGrpSpPr>
        <p:grpSpPr>
          <a:xfrm>
            <a:off x="5679418" y="1760167"/>
            <a:ext cx="8376684" cy="4038141"/>
            <a:chOff x="5679393" y="1832017"/>
            <a:chExt cx="8376684" cy="4038141"/>
          </a:xfrm>
        </p:grpSpPr>
        <p:sp>
          <p:nvSpPr>
            <p:cNvPr id="259" name="Google Shape;259;p47"/>
            <p:cNvSpPr/>
            <p:nvPr/>
          </p:nvSpPr>
          <p:spPr>
            <a:xfrm>
              <a:off x="5679393" y="1832017"/>
              <a:ext cx="8376684" cy="4038141"/>
            </a:xfrm>
            <a:custGeom>
              <a:avLst/>
              <a:gdLst/>
              <a:ahLst/>
              <a:cxnLst/>
              <a:rect l="l" t="t" r="r" b="b"/>
              <a:pathLst>
                <a:path w="33224" h="16980" extrusionOk="0">
                  <a:moveTo>
                    <a:pt x="16612" y="0"/>
                  </a:moveTo>
                  <a:lnTo>
                    <a:pt x="0" y="14878"/>
                  </a:lnTo>
                  <a:lnTo>
                    <a:pt x="1868" y="16979"/>
                  </a:lnTo>
                  <a:lnTo>
                    <a:pt x="16612" y="3770"/>
                  </a:lnTo>
                  <a:lnTo>
                    <a:pt x="31322" y="16979"/>
                  </a:lnTo>
                  <a:lnTo>
                    <a:pt x="33224" y="14878"/>
                  </a:lnTo>
                  <a:lnTo>
                    <a:pt x="166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7"/>
            <p:cNvSpPr/>
            <p:nvPr/>
          </p:nvSpPr>
          <p:spPr>
            <a:xfrm>
              <a:off x="7383952" y="2576503"/>
              <a:ext cx="834900" cy="1405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7"/>
            <p:cNvSpPr/>
            <p:nvPr/>
          </p:nvSpPr>
          <p:spPr>
            <a:xfrm>
              <a:off x="7294450" y="3315300"/>
              <a:ext cx="4269900" cy="1899900"/>
            </a:xfrm>
            <a:prstGeom prst="triangle">
              <a:avLst>
                <a:gd name="adj" fmla="val 50411"/>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
        <p:nvSpPr>
          <p:cNvPr id="262" name="Google Shape;262;p47"/>
          <p:cNvSpPr txBox="1"/>
          <p:nvPr/>
        </p:nvSpPr>
        <p:spPr>
          <a:xfrm>
            <a:off x="1900250" y="3214700"/>
            <a:ext cx="4387200" cy="1100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Roboto"/>
              <a:buChar char="●"/>
            </a:pPr>
            <a:r>
              <a:rPr lang="en">
                <a:latin typeface="Roboto"/>
                <a:ea typeface="Roboto"/>
                <a:cs typeface="Roboto"/>
                <a:sym typeface="Roboto"/>
              </a:rPr>
              <a:t>20 years later, in 1968,The Fair Housing Act was passed abolishing discrimination in housing seeking, buying, or renting, but blacks still received insufficient housing.  </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body" idx="1"/>
          </p:nvPr>
        </p:nvSpPr>
        <p:spPr>
          <a:xfrm>
            <a:off x="562750" y="896275"/>
            <a:ext cx="3142500" cy="31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17500" algn="l" rtl="0">
              <a:lnSpc>
                <a:spcPct val="200000"/>
              </a:lnSpc>
              <a:spcBef>
                <a:spcPts val="1600"/>
              </a:spcBef>
              <a:spcAft>
                <a:spcPts val="0"/>
              </a:spcAft>
              <a:buSzPts val="1400"/>
              <a:buChar char="●"/>
            </a:pPr>
            <a:r>
              <a:rPr lang="en"/>
              <a:t>Racial  or gender, and disabled groups are targeted and still face housing discrimination today </a:t>
            </a:r>
            <a:endParaRPr/>
          </a:p>
          <a:p>
            <a:pPr marL="457200" lvl="0" indent="-317500" algn="l" rtl="0">
              <a:lnSpc>
                <a:spcPct val="200000"/>
              </a:lnSpc>
              <a:spcBef>
                <a:spcPts val="1600"/>
              </a:spcBef>
              <a:spcAft>
                <a:spcPts val="1600"/>
              </a:spcAft>
              <a:buSzPts val="1400"/>
              <a:buChar char="●"/>
            </a:pPr>
            <a:r>
              <a:rPr lang="en"/>
              <a:t>Black families suffer the most out of all the groups.</a:t>
            </a:r>
            <a:endParaRPr/>
          </a:p>
        </p:txBody>
      </p:sp>
      <p:sp>
        <p:nvSpPr>
          <p:cNvPr id="268" name="Google Shape;268;p48"/>
          <p:cNvSpPr txBox="1">
            <a:spLocks noGrp="1"/>
          </p:cNvSpPr>
          <p:nvPr>
            <p:ph type="body" idx="2"/>
          </p:nvPr>
        </p:nvSpPr>
        <p:spPr>
          <a:xfrm>
            <a:off x="5487888" y="4603775"/>
            <a:ext cx="3496800" cy="3747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100"/>
              <a:buFont typeface="Arial"/>
              <a:buNone/>
            </a:pPr>
            <a:r>
              <a:rPr lang="en" sz="950"/>
              <a:t>Quillian, L. et al (2020) Race and discrimination in the U.S. housing and mortgage. Springer Science+Business.</a:t>
            </a:r>
            <a:endParaRPr sz="950"/>
          </a:p>
          <a:p>
            <a:pPr marL="0" lvl="0" indent="0" algn="l" rtl="0">
              <a:lnSpc>
                <a:spcPct val="95000"/>
              </a:lnSpc>
              <a:spcBef>
                <a:spcPts val="1600"/>
              </a:spcBef>
              <a:spcAft>
                <a:spcPts val="0"/>
              </a:spcAft>
              <a:buClr>
                <a:schemeClr val="dk1"/>
              </a:buClr>
              <a:buSzPts val="1100"/>
              <a:buFont typeface="Arial"/>
              <a:buNone/>
            </a:pPr>
            <a:endParaRPr sz="950"/>
          </a:p>
          <a:p>
            <a:pPr marL="0" lvl="0" indent="0" algn="l" rtl="0">
              <a:lnSpc>
                <a:spcPct val="95000"/>
              </a:lnSpc>
              <a:spcBef>
                <a:spcPts val="1600"/>
              </a:spcBef>
              <a:spcAft>
                <a:spcPts val="1600"/>
              </a:spcAft>
              <a:buSzPts val="275"/>
              <a:buNone/>
            </a:pPr>
            <a:endParaRPr sz="950"/>
          </a:p>
        </p:txBody>
      </p:sp>
      <p:cxnSp>
        <p:nvCxnSpPr>
          <p:cNvPr id="269" name="Google Shape;269;p48"/>
          <p:cNvCxnSpPr/>
          <p:nvPr/>
        </p:nvCxnSpPr>
        <p:spPr>
          <a:xfrm flipH="1">
            <a:off x="4062700" y="1967150"/>
            <a:ext cx="12900" cy="1899900"/>
          </a:xfrm>
          <a:prstGeom prst="straightConnector1">
            <a:avLst/>
          </a:prstGeom>
          <a:noFill/>
          <a:ln w="38100" cap="flat" cmpd="sng">
            <a:solidFill>
              <a:schemeClr val="dk2"/>
            </a:solidFill>
            <a:prstDash val="solid"/>
            <a:round/>
            <a:headEnd type="none" w="med" len="med"/>
            <a:tailEnd type="none" w="med" len="med"/>
          </a:ln>
        </p:spPr>
      </p:cxnSp>
      <p:sp>
        <p:nvSpPr>
          <p:cNvPr id="270" name="Google Shape;270;p48"/>
          <p:cNvSpPr txBox="1">
            <a:spLocks noGrp="1"/>
          </p:cNvSpPr>
          <p:nvPr>
            <p:ph type="body" idx="2"/>
          </p:nvPr>
        </p:nvSpPr>
        <p:spPr>
          <a:xfrm>
            <a:off x="4659450" y="1268125"/>
            <a:ext cx="4380900" cy="2399700"/>
          </a:xfrm>
          <a:prstGeom prst="rect">
            <a:avLst/>
          </a:prstGeom>
        </p:spPr>
        <p:txBody>
          <a:bodyPr spcFirstLastPara="1" wrap="square" lIns="91425" tIns="91425" rIns="91425" bIns="91425" anchor="t" anchorCtr="0">
            <a:noAutofit/>
          </a:bodyPr>
          <a:lstStyle/>
          <a:p>
            <a:pPr marL="457200" lvl="0" indent="-311150" algn="l" rtl="0">
              <a:lnSpc>
                <a:spcPct val="200000"/>
              </a:lnSpc>
              <a:spcBef>
                <a:spcPts val="0"/>
              </a:spcBef>
              <a:spcAft>
                <a:spcPts val="1600"/>
              </a:spcAft>
              <a:buSzPts val="1300"/>
              <a:buChar char="●"/>
            </a:pPr>
            <a:r>
              <a:rPr lang="en" sz="1300"/>
              <a:t>“Housing discrimination contributes to segregation by funneling demand toward racially homogeneous neighborhoods. In addition, housing discrimination contributes to housing insecurity by making it more difficult for members of minority groups to find suitable housing.” </a:t>
            </a:r>
            <a:endParaRPr sz="1300"/>
          </a:p>
        </p:txBody>
      </p:sp>
      <p:pic>
        <p:nvPicPr>
          <p:cNvPr id="271" name="Google Shape;271;p48"/>
          <p:cNvPicPr preferRelativeResize="0"/>
          <p:nvPr/>
        </p:nvPicPr>
        <p:blipFill>
          <a:blip r:embed="rId3">
            <a:alphaModFix/>
          </a:blip>
          <a:stretch>
            <a:fillRect/>
          </a:stretch>
        </p:blipFill>
        <p:spPr>
          <a:xfrm>
            <a:off x="4433050" y="3794047"/>
            <a:ext cx="947550" cy="1184425"/>
          </a:xfrm>
          <a:prstGeom prst="rect">
            <a:avLst/>
          </a:prstGeom>
          <a:noFill/>
          <a:ln>
            <a:noFill/>
          </a:ln>
        </p:spPr>
      </p:pic>
      <p:sp>
        <p:nvSpPr>
          <p:cNvPr id="272" name="Google Shape;272;p48"/>
          <p:cNvSpPr txBox="1">
            <a:spLocks noGrp="1"/>
          </p:cNvSpPr>
          <p:nvPr>
            <p:ph type="title"/>
          </p:nvPr>
        </p:nvSpPr>
        <p:spPr>
          <a:xfrm>
            <a:off x="464100" y="373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Housing Discrimination</a:t>
            </a:r>
            <a:endParaRPr/>
          </a:p>
        </p:txBody>
      </p:sp>
      <p:cxnSp>
        <p:nvCxnSpPr>
          <p:cNvPr id="273" name="Google Shape;273;p48"/>
          <p:cNvCxnSpPr/>
          <p:nvPr/>
        </p:nvCxnSpPr>
        <p:spPr>
          <a:xfrm flipH="1">
            <a:off x="562750" y="1040763"/>
            <a:ext cx="3870300" cy="11100"/>
          </a:xfrm>
          <a:prstGeom prst="straightConnector1">
            <a:avLst/>
          </a:prstGeom>
          <a:noFill/>
          <a:ln w="38100" cap="flat" cmpd="sng">
            <a:solidFill>
              <a:srgbClr val="FF0000"/>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9"/>
          <p:cNvSpPr txBox="1">
            <a:spLocks noGrp="1"/>
          </p:cNvSpPr>
          <p:nvPr>
            <p:ph type="body" idx="1"/>
          </p:nvPr>
        </p:nvSpPr>
        <p:spPr>
          <a:xfrm>
            <a:off x="457200" y="1182800"/>
            <a:ext cx="3533700" cy="3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457200" lvl="0" indent="-317500" algn="l" rtl="0">
              <a:lnSpc>
                <a:spcPct val="200000"/>
              </a:lnSpc>
              <a:spcBef>
                <a:spcPts val="1600"/>
              </a:spcBef>
              <a:spcAft>
                <a:spcPts val="0"/>
              </a:spcAft>
              <a:buClr>
                <a:schemeClr val="dk1"/>
              </a:buClr>
              <a:buSzPts val="1400"/>
              <a:buChar char="●"/>
            </a:pPr>
            <a:r>
              <a:rPr lang="en">
                <a:solidFill>
                  <a:schemeClr val="dk1"/>
                </a:solidFill>
              </a:rPr>
              <a:t>Black households average $156,115 less wealth than White households. </a:t>
            </a:r>
            <a:endParaRPr>
              <a:solidFill>
                <a:schemeClr val="dk1"/>
              </a:solidFill>
            </a:endParaRPr>
          </a:p>
          <a:p>
            <a:pPr marL="457200" lvl="0" indent="-317500" algn="l" rtl="0">
              <a:lnSpc>
                <a:spcPct val="200000"/>
              </a:lnSpc>
              <a:spcBef>
                <a:spcPts val="1600"/>
              </a:spcBef>
              <a:spcAft>
                <a:spcPts val="1600"/>
              </a:spcAft>
              <a:buClr>
                <a:schemeClr val="dk1"/>
              </a:buClr>
              <a:buSzPts val="1400"/>
              <a:buChar char="●"/>
            </a:pPr>
            <a:r>
              <a:rPr lang="en">
                <a:solidFill>
                  <a:schemeClr val="dk1"/>
                </a:solidFill>
              </a:rPr>
              <a:t>If Black households had the same income as White households, there would still be a wealth gap of more than $150,000.</a:t>
            </a:r>
            <a:endParaRPr>
              <a:solidFill>
                <a:schemeClr val="dk1"/>
              </a:solidFill>
            </a:endParaRPr>
          </a:p>
        </p:txBody>
      </p:sp>
      <p:sp>
        <p:nvSpPr>
          <p:cNvPr id="279" name="Google Shape;279;p49"/>
          <p:cNvSpPr txBox="1">
            <a:spLocks noGrp="1"/>
          </p:cNvSpPr>
          <p:nvPr>
            <p:ph type="body" idx="2"/>
          </p:nvPr>
        </p:nvSpPr>
        <p:spPr>
          <a:xfrm>
            <a:off x="6002925" y="4587175"/>
            <a:ext cx="3175500" cy="375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600"/>
              </a:spcAft>
              <a:buSzPts val="1100"/>
              <a:buNone/>
            </a:pPr>
            <a:r>
              <a:rPr lang="en" sz="950"/>
              <a:t>Solt, F. (2008) Economic inequality and democratic engagement. Southern Illinois University.</a:t>
            </a:r>
            <a:endParaRPr sz="950"/>
          </a:p>
        </p:txBody>
      </p:sp>
      <p:sp>
        <p:nvSpPr>
          <p:cNvPr id="280" name="Google Shape;280;p49"/>
          <p:cNvSpPr/>
          <p:nvPr/>
        </p:nvSpPr>
        <p:spPr>
          <a:xfrm>
            <a:off x="6205582" y="1525012"/>
            <a:ext cx="2770200" cy="2811000"/>
          </a:xfrm>
          <a:prstGeom prst="blockArc">
            <a:avLst>
              <a:gd name="adj1" fmla="val 10800000"/>
              <a:gd name="adj2" fmla="val 10491568"/>
              <a:gd name="adj3" fmla="val 25111"/>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9"/>
          <p:cNvSpPr/>
          <p:nvPr/>
        </p:nvSpPr>
        <p:spPr>
          <a:xfrm rot="-8978255">
            <a:off x="6205555" y="1502437"/>
            <a:ext cx="2661890" cy="2796926"/>
          </a:xfrm>
          <a:prstGeom prst="blockArc">
            <a:avLst>
              <a:gd name="adj1" fmla="val 16157707"/>
              <a:gd name="adj2" fmla="val 3486807"/>
              <a:gd name="adj3" fmla="val 2691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9"/>
          <p:cNvSpPr txBox="1"/>
          <p:nvPr/>
        </p:nvSpPr>
        <p:spPr>
          <a:xfrm flipH="1">
            <a:off x="8253389" y="2866955"/>
            <a:ext cx="7227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lt1"/>
                </a:solidFill>
                <a:latin typeface="Fira Sans Extra Condensed"/>
                <a:ea typeface="Fira Sans Extra Condensed"/>
                <a:cs typeface="Fira Sans Extra Condensed"/>
                <a:sym typeface="Fira Sans Extra Condensed"/>
              </a:rPr>
              <a:t>60%</a:t>
            </a:r>
            <a:endParaRPr sz="2100" b="1">
              <a:solidFill>
                <a:schemeClr val="lt1"/>
              </a:solidFill>
              <a:latin typeface="Fira Sans Extra Condensed"/>
              <a:ea typeface="Fira Sans Extra Condensed"/>
              <a:cs typeface="Fira Sans Extra Condensed"/>
              <a:sym typeface="Fira Sans Extra Condensed"/>
            </a:endParaRPr>
          </a:p>
        </p:txBody>
      </p:sp>
      <p:sp>
        <p:nvSpPr>
          <p:cNvPr id="283" name="Google Shape;283;p49"/>
          <p:cNvSpPr txBox="1"/>
          <p:nvPr/>
        </p:nvSpPr>
        <p:spPr>
          <a:xfrm flipH="1">
            <a:off x="6252774" y="2599268"/>
            <a:ext cx="7227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lt1"/>
                </a:solidFill>
                <a:latin typeface="Fira Sans Extra Condensed"/>
                <a:ea typeface="Fira Sans Extra Condensed"/>
                <a:cs typeface="Fira Sans Extra Condensed"/>
                <a:sym typeface="Fira Sans Extra Condensed"/>
              </a:rPr>
              <a:t>40%</a:t>
            </a:r>
            <a:endParaRPr sz="2100" b="1">
              <a:solidFill>
                <a:schemeClr val="lt1"/>
              </a:solidFill>
              <a:latin typeface="Fira Sans Extra Condensed"/>
              <a:ea typeface="Fira Sans Extra Condensed"/>
              <a:cs typeface="Fira Sans Extra Condensed"/>
              <a:sym typeface="Fira Sans Extra Condensed"/>
            </a:endParaRPr>
          </a:p>
        </p:txBody>
      </p:sp>
      <p:sp>
        <p:nvSpPr>
          <p:cNvPr id="284" name="Google Shape;284;p49"/>
          <p:cNvSpPr/>
          <p:nvPr/>
        </p:nvSpPr>
        <p:spPr>
          <a:xfrm rot="-5400000">
            <a:off x="4720050" y="1978113"/>
            <a:ext cx="375000" cy="307800"/>
          </a:xfrm>
          <a:prstGeom prst="homePlate">
            <a:avLst>
              <a:gd name="adj" fmla="val 50000"/>
            </a:avLst>
          </a:pr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rot="-5400000">
            <a:off x="4720050" y="1460925"/>
            <a:ext cx="375000" cy="307800"/>
          </a:xfrm>
          <a:prstGeom prst="homePlate">
            <a:avLst>
              <a:gd name="adj" fmla="val 50000"/>
            </a:avLst>
          </a:pr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txBox="1"/>
          <p:nvPr/>
        </p:nvSpPr>
        <p:spPr>
          <a:xfrm>
            <a:off x="5174775" y="1919475"/>
            <a:ext cx="1030800" cy="425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1"/>
                </a:solidFill>
                <a:latin typeface="Roboto"/>
                <a:ea typeface="Roboto"/>
                <a:cs typeface="Roboto"/>
                <a:sym typeface="Roboto"/>
              </a:rPr>
              <a:t>White Households</a:t>
            </a:r>
            <a:endParaRPr sz="1200">
              <a:solidFill>
                <a:schemeClr val="dk1"/>
              </a:solidFill>
              <a:latin typeface="Roboto"/>
              <a:ea typeface="Roboto"/>
              <a:cs typeface="Roboto"/>
              <a:sym typeface="Roboto"/>
            </a:endParaRPr>
          </a:p>
        </p:txBody>
      </p:sp>
      <p:sp>
        <p:nvSpPr>
          <p:cNvPr id="287" name="Google Shape;287;p49"/>
          <p:cNvSpPr txBox="1"/>
          <p:nvPr/>
        </p:nvSpPr>
        <p:spPr>
          <a:xfrm>
            <a:off x="5174775" y="1402275"/>
            <a:ext cx="1030800" cy="425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1"/>
                </a:solidFill>
                <a:latin typeface="Roboto"/>
                <a:ea typeface="Roboto"/>
                <a:cs typeface="Roboto"/>
                <a:sym typeface="Roboto"/>
              </a:rPr>
              <a:t>Black Households</a:t>
            </a:r>
            <a:endParaRPr sz="1200">
              <a:solidFill>
                <a:schemeClr val="dk1"/>
              </a:solidFill>
              <a:latin typeface="Roboto"/>
              <a:ea typeface="Roboto"/>
              <a:cs typeface="Roboto"/>
              <a:sym typeface="Roboto"/>
            </a:endParaRPr>
          </a:p>
        </p:txBody>
      </p:sp>
      <p:sp>
        <p:nvSpPr>
          <p:cNvPr id="288" name="Google Shape;288;p49"/>
          <p:cNvSpPr txBox="1">
            <a:spLocks noGrp="1"/>
          </p:cNvSpPr>
          <p:nvPr>
            <p:ph type="title"/>
          </p:nvPr>
        </p:nvSpPr>
        <p:spPr>
          <a:xfrm>
            <a:off x="464100" y="373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Black-White Gap: Racial Inequality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89" name="Google Shape;289;p49"/>
          <p:cNvCxnSpPr/>
          <p:nvPr/>
        </p:nvCxnSpPr>
        <p:spPr>
          <a:xfrm flipH="1">
            <a:off x="562925" y="1043025"/>
            <a:ext cx="6324000" cy="8700"/>
          </a:xfrm>
          <a:prstGeom prst="straightConnector1">
            <a:avLst/>
          </a:prstGeom>
          <a:noFill/>
          <a:ln w="38100" cap="flat" cmpd="sng">
            <a:solidFill>
              <a:srgbClr val="FF0000"/>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0"/>
          <p:cNvSpPr txBox="1">
            <a:spLocks noGrp="1"/>
          </p:cNvSpPr>
          <p:nvPr>
            <p:ph type="body" idx="2"/>
          </p:nvPr>
        </p:nvSpPr>
        <p:spPr>
          <a:xfrm>
            <a:off x="443525" y="1266188"/>
            <a:ext cx="6562800" cy="1226100"/>
          </a:xfrm>
          <a:prstGeom prst="rect">
            <a:avLst/>
          </a:prstGeom>
        </p:spPr>
        <p:txBody>
          <a:bodyPr spcFirstLastPara="1" wrap="square" lIns="91425" tIns="91425" rIns="91425" bIns="91425" anchor="t" anchorCtr="0">
            <a:noAutofit/>
          </a:bodyPr>
          <a:lstStyle/>
          <a:p>
            <a:pPr marL="457200" lvl="0" indent="-317500" algn="l" rtl="0">
              <a:lnSpc>
                <a:spcPct val="200000"/>
              </a:lnSpc>
              <a:spcBef>
                <a:spcPts val="0"/>
              </a:spcBef>
              <a:spcAft>
                <a:spcPts val="1600"/>
              </a:spcAft>
              <a:buSzPts val="1400"/>
              <a:buChar char="●"/>
            </a:pPr>
            <a:r>
              <a:rPr lang="en"/>
              <a:t>Family structure; how many members in a household and family background; how people live are important determinants of wealth  because family structures differ by race in the USA, racial disparities in wealth accumulation are a contribution to the wealth gap resources.</a:t>
            </a:r>
            <a:endParaRPr/>
          </a:p>
        </p:txBody>
      </p:sp>
      <p:sp>
        <p:nvSpPr>
          <p:cNvPr id="295" name="Google Shape;295;p50"/>
          <p:cNvSpPr txBox="1">
            <a:spLocks noGrp="1"/>
          </p:cNvSpPr>
          <p:nvPr>
            <p:ph type="body" idx="2"/>
          </p:nvPr>
        </p:nvSpPr>
        <p:spPr>
          <a:xfrm>
            <a:off x="2766050" y="4540825"/>
            <a:ext cx="4387200" cy="382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600"/>
              </a:spcAft>
              <a:buSzPts val="275"/>
              <a:buNone/>
            </a:pPr>
            <a:r>
              <a:rPr lang="en" sz="950"/>
              <a:t>Herring C. &amp; Henderson L. (2016) Wealth inequality in black and white cultural and structural sources of the racial wealth gap. Springer Science+Business.</a:t>
            </a:r>
            <a:endParaRPr sz="950"/>
          </a:p>
        </p:txBody>
      </p:sp>
      <p:pic>
        <p:nvPicPr>
          <p:cNvPr id="296" name="Google Shape;296;p50"/>
          <p:cNvPicPr preferRelativeResize="0"/>
          <p:nvPr/>
        </p:nvPicPr>
        <p:blipFill>
          <a:blip r:embed="rId3">
            <a:alphaModFix/>
          </a:blip>
          <a:stretch>
            <a:fillRect/>
          </a:stretch>
        </p:blipFill>
        <p:spPr>
          <a:xfrm>
            <a:off x="169950" y="3830500"/>
            <a:ext cx="1166525" cy="1166525"/>
          </a:xfrm>
          <a:prstGeom prst="rect">
            <a:avLst/>
          </a:prstGeom>
          <a:noFill/>
          <a:ln>
            <a:noFill/>
          </a:ln>
        </p:spPr>
      </p:pic>
      <p:pic>
        <p:nvPicPr>
          <p:cNvPr id="297" name="Google Shape;297;p50"/>
          <p:cNvPicPr preferRelativeResize="0"/>
          <p:nvPr/>
        </p:nvPicPr>
        <p:blipFill>
          <a:blip r:embed="rId4">
            <a:alphaModFix/>
          </a:blip>
          <a:stretch>
            <a:fillRect/>
          </a:stretch>
        </p:blipFill>
        <p:spPr>
          <a:xfrm>
            <a:off x="1468000" y="3830500"/>
            <a:ext cx="1166525" cy="1166525"/>
          </a:xfrm>
          <a:prstGeom prst="rect">
            <a:avLst/>
          </a:prstGeom>
          <a:noFill/>
          <a:ln>
            <a:noFill/>
          </a:ln>
        </p:spPr>
      </p:pic>
      <p:sp>
        <p:nvSpPr>
          <p:cNvPr id="298" name="Google Shape;298;p50"/>
          <p:cNvSpPr txBox="1">
            <a:spLocks noGrp="1"/>
          </p:cNvSpPr>
          <p:nvPr>
            <p:ph type="title"/>
          </p:nvPr>
        </p:nvSpPr>
        <p:spPr>
          <a:xfrm>
            <a:off x="464100" y="373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Black-White Gap: Racial Inequality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99" name="Google Shape;299;p50"/>
          <p:cNvCxnSpPr/>
          <p:nvPr/>
        </p:nvCxnSpPr>
        <p:spPr>
          <a:xfrm flipH="1">
            <a:off x="562925" y="1043025"/>
            <a:ext cx="6324000" cy="8700"/>
          </a:xfrm>
          <a:prstGeom prst="straightConnector1">
            <a:avLst/>
          </a:prstGeom>
          <a:noFill/>
          <a:ln w="38100" cap="flat" cmpd="sng">
            <a:solidFill>
              <a:srgbClr val="FF0000"/>
            </a:solidFill>
            <a:prstDash val="solid"/>
            <a:round/>
            <a:headEnd type="none" w="med" len="med"/>
            <a:tailEnd type="none" w="med" len="med"/>
          </a:ln>
        </p:spPr>
      </p:cxnSp>
      <p:sp>
        <p:nvSpPr>
          <p:cNvPr id="300" name="Google Shape;300;p50"/>
          <p:cNvSpPr/>
          <p:nvPr/>
        </p:nvSpPr>
        <p:spPr>
          <a:xfrm>
            <a:off x="7284775" y="4909808"/>
            <a:ext cx="1841700" cy="2337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50"/>
          <p:cNvGrpSpPr/>
          <p:nvPr/>
        </p:nvGrpSpPr>
        <p:grpSpPr>
          <a:xfrm>
            <a:off x="7432238" y="3440477"/>
            <a:ext cx="1546747" cy="1469639"/>
            <a:chOff x="6834202" y="3853510"/>
            <a:chExt cx="373963" cy="340439"/>
          </a:xfrm>
        </p:grpSpPr>
        <p:sp>
          <p:nvSpPr>
            <p:cNvPr id="302" name="Google Shape;302;p50"/>
            <p:cNvSpPr/>
            <p:nvPr/>
          </p:nvSpPr>
          <p:spPr>
            <a:xfrm>
              <a:off x="6962113" y="3983296"/>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0"/>
            <p:cNvSpPr/>
            <p:nvPr/>
          </p:nvSpPr>
          <p:spPr>
            <a:xfrm>
              <a:off x="6978625" y="3985851"/>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0"/>
            <p:cNvSpPr/>
            <p:nvPr/>
          </p:nvSpPr>
          <p:spPr>
            <a:xfrm>
              <a:off x="6880400" y="3890922"/>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0"/>
            <p:cNvSpPr/>
            <p:nvPr/>
          </p:nvSpPr>
          <p:spPr>
            <a:xfrm>
              <a:off x="7021359" y="3890922"/>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0"/>
            <p:cNvSpPr/>
            <p:nvPr/>
          </p:nvSpPr>
          <p:spPr>
            <a:xfrm>
              <a:off x="6951184" y="3973267"/>
              <a:ext cx="70174" cy="22254"/>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0"/>
            <p:cNvSpPr/>
            <p:nvPr/>
          </p:nvSpPr>
          <p:spPr>
            <a:xfrm>
              <a:off x="6978625" y="4020505"/>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0"/>
            <p:cNvSpPr/>
            <p:nvPr/>
          </p:nvSpPr>
          <p:spPr>
            <a:xfrm>
              <a:off x="7036240" y="4020505"/>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0"/>
            <p:cNvSpPr/>
            <p:nvPr/>
          </p:nvSpPr>
          <p:spPr>
            <a:xfrm>
              <a:off x="6834202" y="3853510"/>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50"/>
          <p:cNvSpPr txBox="1"/>
          <p:nvPr/>
        </p:nvSpPr>
        <p:spPr>
          <a:xfrm>
            <a:off x="2089138" y="3014650"/>
            <a:ext cx="4076100" cy="1285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Roboto"/>
              <a:buChar char="●"/>
            </a:pPr>
            <a:r>
              <a:rPr lang="en">
                <a:latin typeface="Roboto"/>
                <a:ea typeface="Roboto"/>
                <a:cs typeface="Roboto"/>
                <a:sym typeface="Roboto"/>
              </a:rPr>
              <a:t>The wealth gap is an example of economic inequality for black people because we work and receive less earnings compared to white people.</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p:cNvSpPr txBox="1">
            <a:spLocks noGrp="1"/>
          </p:cNvSpPr>
          <p:nvPr>
            <p:ph type="title"/>
          </p:nvPr>
        </p:nvSpPr>
        <p:spPr>
          <a:xfrm>
            <a:off x="311700" y="322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0000"/>
                </a:solidFill>
              </a:rPr>
              <a:t>Conclusion &amp; Future Directions</a:t>
            </a:r>
            <a:endParaRPr>
              <a:solidFill>
                <a:srgbClr val="FF0000"/>
              </a:solidFill>
            </a:endParaRPr>
          </a:p>
        </p:txBody>
      </p:sp>
      <p:sp>
        <p:nvSpPr>
          <p:cNvPr id="316" name="Google Shape;316;p51"/>
          <p:cNvSpPr txBox="1">
            <a:spLocks noGrp="1"/>
          </p:cNvSpPr>
          <p:nvPr>
            <p:ph type="body" idx="1"/>
          </p:nvPr>
        </p:nvSpPr>
        <p:spPr>
          <a:xfrm>
            <a:off x="311700" y="1215100"/>
            <a:ext cx="3999900" cy="3416400"/>
          </a:xfrm>
          <a:prstGeom prst="rect">
            <a:avLst/>
          </a:prstGeom>
        </p:spPr>
        <p:txBody>
          <a:bodyPr spcFirstLastPara="1" wrap="square" lIns="91425" tIns="91425" rIns="91425" bIns="91425" anchor="t" anchorCtr="0">
            <a:noAutofit/>
          </a:bodyPr>
          <a:lstStyle/>
          <a:p>
            <a:pPr marL="457200" lvl="0" indent="-317500" algn="l" rtl="0">
              <a:lnSpc>
                <a:spcPct val="200000"/>
              </a:lnSpc>
              <a:spcBef>
                <a:spcPts val="0"/>
              </a:spcBef>
              <a:spcAft>
                <a:spcPts val="0"/>
              </a:spcAft>
              <a:buSzPts val="1400"/>
              <a:buFont typeface="Fira Sans"/>
              <a:buChar char="●"/>
            </a:pPr>
            <a:r>
              <a:rPr lang="en">
                <a:latin typeface="Fira Sans"/>
                <a:ea typeface="Fira Sans"/>
                <a:cs typeface="Fira Sans"/>
                <a:sym typeface="Fira Sans"/>
              </a:rPr>
              <a:t>There is a relationship between Redlined areas and the ability to acquire mortgage loans</a:t>
            </a:r>
            <a:endParaRPr>
              <a:latin typeface="Fira Sans"/>
              <a:ea typeface="Fira Sans"/>
              <a:cs typeface="Fira Sans"/>
              <a:sym typeface="Fira Sans"/>
            </a:endParaRPr>
          </a:p>
          <a:p>
            <a:pPr marL="457200" lvl="0" indent="-317500" algn="l" rtl="0">
              <a:lnSpc>
                <a:spcPct val="200000"/>
              </a:lnSpc>
              <a:spcBef>
                <a:spcPts val="0"/>
              </a:spcBef>
              <a:spcAft>
                <a:spcPts val="0"/>
              </a:spcAft>
              <a:buSzPts val="1400"/>
              <a:buFont typeface="Fira Sans"/>
              <a:buChar char="●"/>
            </a:pPr>
            <a:r>
              <a:rPr lang="en">
                <a:latin typeface="Fira Sans"/>
                <a:ea typeface="Fira Sans"/>
                <a:cs typeface="Fira Sans"/>
                <a:sym typeface="Fira Sans"/>
              </a:rPr>
              <a:t>Since owning property is a type of wealth or investment, the lack of access to buying homes contributes to the Black-White Wealth Gap.</a:t>
            </a:r>
            <a:endParaRPr>
              <a:latin typeface="Fira Sans"/>
              <a:ea typeface="Fira Sans"/>
              <a:cs typeface="Fira Sans"/>
              <a:sym typeface="Fira Sans"/>
            </a:endParaRPr>
          </a:p>
        </p:txBody>
      </p:sp>
      <p:sp>
        <p:nvSpPr>
          <p:cNvPr id="317" name="Google Shape;317;p51"/>
          <p:cNvSpPr txBox="1">
            <a:spLocks noGrp="1"/>
          </p:cNvSpPr>
          <p:nvPr>
            <p:ph type="body" idx="2"/>
          </p:nvPr>
        </p:nvSpPr>
        <p:spPr>
          <a:xfrm>
            <a:off x="4832400" y="1494838"/>
            <a:ext cx="3999900" cy="183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Fira Sans"/>
                <a:ea typeface="Fira Sans"/>
                <a:cs typeface="Fira Sans"/>
                <a:sym typeface="Fira Sans"/>
              </a:rPr>
              <a:t>Future Directions</a:t>
            </a:r>
            <a:endParaRPr>
              <a:latin typeface="Fira Sans"/>
              <a:ea typeface="Fira Sans"/>
              <a:cs typeface="Fira Sans"/>
              <a:sym typeface="Fira Sans"/>
            </a:endParaRPr>
          </a:p>
          <a:p>
            <a:pPr marL="457200" lvl="0" indent="-317500" algn="l" rtl="0">
              <a:lnSpc>
                <a:spcPct val="200000"/>
              </a:lnSpc>
              <a:spcBef>
                <a:spcPts val="1600"/>
              </a:spcBef>
              <a:spcAft>
                <a:spcPts val="1600"/>
              </a:spcAft>
              <a:buSzPts val="1400"/>
              <a:buFont typeface="Fira Sans"/>
              <a:buChar char="●"/>
            </a:pPr>
            <a:r>
              <a:rPr lang="en">
                <a:latin typeface="Fira Sans"/>
                <a:ea typeface="Fira Sans"/>
                <a:cs typeface="Fira Sans"/>
                <a:sym typeface="Fira Sans"/>
              </a:rPr>
              <a:t>Future research should explore specific areas of the country and where Redlining is the most prominent.</a:t>
            </a:r>
            <a:endParaRPr>
              <a:latin typeface="Fira Sans"/>
              <a:ea typeface="Fira Sans"/>
              <a:cs typeface="Fira Sans"/>
              <a:sym typeface="Fira Sans"/>
            </a:endParaRPr>
          </a:p>
        </p:txBody>
      </p:sp>
      <p:cxnSp>
        <p:nvCxnSpPr>
          <p:cNvPr id="318" name="Google Shape;318;p51"/>
          <p:cNvCxnSpPr/>
          <p:nvPr/>
        </p:nvCxnSpPr>
        <p:spPr>
          <a:xfrm rot="10800000">
            <a:off x="5126825" y="3691975"/>
            <a:ext cx="1661700" cy="7800"/>
          </a:xfrm>
          <a:prstGeom prst="straightConnector1">
            <a:avLst/>
          </a:prstGeom>
          <a:noFill/>
          <a:ln w="38100" cap="flat" cmpd="sng">
            <a:solidFill>
              <a:srgbClr val="FF0000"/>
            </a:solidFill>
            <a:prstDash val="solid"/>
            <a:round/>
            <a:headEnd type="none" w="med" len="med"/>
            <a:tailEnd type="none" w="med" len="med"/>
          </a:ln>
        </p:spPr>
      </p:cxnSp>
      <p:sp>
        <p:nvSpPr>
          <p:cNvPr id="319" name="Google Shape;319;p51"/>
          <p:cNvSpPr/>
          <p:nvPr/>
        </p:nvSpPr>
        <p:spPr>
          <a:xfrm>
            <a:off x="7302300" y="4909808"/>
            <a:ext cx="1841700" cy="2337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 name="Google Shape;320;p51"/>
          <p:cNvGrpSpPr/>
          <p:nvPr/>
        </p:nvGrpSpPr>
        <p:grpSpPr>
          <a:xfrm>
            <a:off x="7449775" y="3440477"/>
            <a:ext cx="1546747" cy="1469639"/>
            <a:chOff x="6834205" y="3853510"/>
            <a:chExt cx="373963" cy="340439"/>
          </a:xfrm>
        </p:grpSpPr>
        <p:sp>
          <p:nvSpPr>
            <p:cNvPr id="321" name="Google Shape;321;p51"/>
            <p:cNvSpPr/>
            <p:nvPr/>
          </p:nvSpPr>
          <p:spPr>
            <a:xfrm>
              <a:off x="6962113" y="3983296"/>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1"/>
            <p:cNvSpPr/>
            <p:nvPr/>
          </p:nvSpPr>
          <p:spPr>
            <a:xfrm>
              <a:off x="6978625" y="3985851"/>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1"/>
            <p:cNvSpPr/>
            <p:nvPr/>
          </p:nvSpPr>
          <p:spPr>
            <a:xfrm>
              <a:off x="6880400" y="3890922"/>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1"/>
            <p:cNvSpPr/>
            <p:nvPr/>
          </p:nvSpPr>
          <p:spPr>
            <a:xfrm>
              <a:off x="7021359" y="3890922"/>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1"/>
            <p:cNvSpPr/>
            <p:nvPr/>
          </p:nvSpPr>
          <p:spPr>
            <a:xfrm>
              <a:off x="6951184" y="3973267"/>
              <a:ext cx="70174" cy="22254"/>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1"/>
            <p:cNvSpPr/>
            <p:nvPr/>
          </p:nvSpPr>
          <p:spPr>
            <a:xfrm>
              <a:off x="6978625" y="4020505"/>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1"/>
            <p:cNvSpPr/>
            <p:nvPr/>
          </p:nvSpPr>
          <p:spPr>
            <a:xfrm>
              <a:off x="7036240" y="4020505"/>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1"/>
            <p:cNvSpPr/>
            <p:nvPr/>
          </p:nvSpPr>
          <p:spPr>
            <a:xfrm>
              <a:off x="6834205" y="3853510"/>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0000"/>
                </a:solidFill>
              </a:rPr>
              <a:t>Acknowledgements</a:t>
            </a:r>
            <a:endParaRPr>
              <a:solidFill>
                <a:srgbClr val="FF0000"/>
              </a:solidFill>
            </a:endParaRPr>
          </a:p>
        </p:txBody>
      </p:sp>
      <p:sp>
        <p:nvSpPr>
          <p:cNvPr id="334" name="Google Shape;334;p52"/>
          <p:cNvSpPr txBox="1">
            <a:spLocks noGrp="1"/>
          </p:cNvSpPr>
          <p:nvPr>
            <p:ph type="body" idx="1"/>
          </p:nvPr>
        </p:nvSpPr>
        <p:spPr>
          <a:xfrm>
            <a:off x="384450" y="1626400"/>
            <a:ext cx="2373300" cy="10275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a:t>Hank and Billye Suber Aaron Young Scholars Summer Research Institute</a:t>
            </a:r>
            <a:endParaRPr/>
          </a:p>
        </p:txBody>
      </p:sp>
      <p:sp>
        <p:nvSpPr>
          <p:cNvPr id="335" name="Google Shape;335;p52"/>
          <p:cNvSpPr txBox="1">
            <a:spLocks noGrp="1"/>
          </p:cNvSpPr>
          <p:nvPr>
            <p:ph type="body" idx="1"/>
          </p:nvPr>
        </p:nvSpPr>
        <p:spPr>
          <a:xfrm>
            <a:off x="3312600" y="1626400"/>
            <a:ext cx="2373300" cy="786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a:t>The Samuel DuBois Cook Center and Duke University</a:t>
            </a:r>
            <a:endParaRPr/>
          </a:p>
        </p:txBody>
      </p:sp>
      <p:sp>
        <p:nvSpPr>
          <p:cNvPr id="336" name="Google Shape;336;p52"/>
          <p:cNvSpPr txBox="1">
            <a:spLocks noGrp="1"/>
          </p:cNvSpPr>
          <p:nvPr>
            <p:ph type="body" idx="1"/>
          </p:nvPr>
        </p:nvSpPr>
        <p:spPr>
          <a:xfrm>
            <a:off x="6386250" y="1626400"/>
            <a:ext cx="2373300" cy="786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a:solidFill>
                  <a:schemeClr val="dk1"/>
                </a:solidFill>
              </a:rPr>
              <a:t>Cohort 2 </a:t>
            </a:r>
            <a:r>
              <a:rPr lang="en"/>
              <a:t>Members and Instructors</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337" name="Google Shape;337;p52"/>
          <p:cNvPicPr preferRelativeResize="0"/>
          <p:nvPr/>
        </p:nvPicPr>
        <p:blipFill>
          <a:blip r:embed="rId3">
            <a:alphaModFix/>
          </a:blip>
          <a:stretch>
            <a:fillRect/>
          </a:stretch>
        </p:blipFill>
        <p:spPr>
          <a:xfrm>
            <a:off x="6346975" y="3890800"/>
            <a:ext cx="2797025" cy="1217525"/>
          </a:xfrm>
          <a:prstGeom prst="rect">
            <a:avLst/>
          </a:prstGeom>
          <a:noFill/>
          <a:ln>
            <a:noFill/>
          </a:ln>
        </p:spPr>
      </p:pic>
      <p:pic>
        <p:nvPicPr>
          <p:cNvPr id="338" name="Google Shape;338;p52"/>
          <p:cNvPicPr preferRelativeResize="0"/>
          <p:nvPr/>
        </p:nvPicPr>
        <p:blipFill>
          <a:blip r:embed="rId4">
            <a:alphaModFix/>
          </a:blip>
          <a:stretch>
            <a:fillRect/>
          </a:stretch>
        </p:blipFill>
        <p:spPr>
          <a:xfrm>
            <a:off x="0" y="3959850"/>
            <a:ext cx="3679875" cy="1079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3"/>
          <p:cNvSpPr txBox="1">
            <a:spLocks noGrp="1"/>
          </p:cNvSpPr>
          <p:nvPr>
            <p:ph type="ctrTitle"/>
          </p:nvPr>
        </p:nvSpPr>
        <p:spPr>
          <a:xfrm>
            <a:off x="311713" y="291600"/>
            <a:ext cx="8520600" cy="920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rgbClr val="FF0000"/>
                </a:solidFill>
                <a:latin typeface="Fira Sans"/>
                <a:ea typeface="Fira Sans"/>
                <a:cs typeface="Fira Sans"/>
                <a:sym typeface="Fira Sans"/>
              </a:rPr>
              <a:t>Thank You!</a:t>
            </a:r>
            <a:endParaRPr b="1">
              <a:solidFill>
                <a:srgbClr val="FF0000"/>
              </a:solidFill>
              <a:latin typeface="Fira Sans"/>
              <a:ea typeface="Fira Sans"/>
              <a:cs typeface="Fira Sans"/>
              <a:sym typeface="Fira Sans"/>
            </a:endParaRPr>
          </a:p>
        </p:txBody>
      </p:sp>
      <p:grpSp>
        <p:nvGrpSpPr>
          <p:cNvPr id="344" name="Google Shape;344;p53"/>
          <p:cNvGrpSpPr/>
          <p:nvPr/>
        </p:nvGrpSpPr>
        <p:grpSpPr>
          <a:xfrm>
            <a:off x="383693" y="1874892"/>
            <a:ext cx="8376665" cy="4038123"/>
            <a:chOff x="210062" y="1915288"/>
            <a:chExt cx="8723875" cy="4458566"/>
          </a:xfrm>
        </p:grpSpPr>
        <p:sp>
          <p:nvSpPr>
            <p:cNvPr id="345" name="Google Shape;345;p53"/>
            <p:cNvSpPr/>
            <p:nvPr/>
          </p:nvSpPr>
          <p:spPr>
            <a:xfrm>
              <a:off x="210062" y="1915288"/>
              <a:ext cx="8723875" cy="4458566"/>
            </a:xfrm>
            <a:custGeom>
              <a:avLst/>
              <a:gdLst/>
              <a:ahLst/>
              <a:cxnLst/>
              <a:rect l="l" t="t" r="r" b="b"/>
              <a:pathLst>
                <a:path w="33224" h="16980" extrusionOk="0">
                  <a:moveTo>
                    <a:pt x="16612" y="0"/>
                  </a:moveTo>
                  <a:lnTo>
                    <a:pt x="0" y="14878"/>
                  </a:lnTo>
                  <a:lnTo>
                    <a:pt x="1868" y="16979"/>
                  </a:lnTo>
                  <a:lnTo>
                    <a:pt x="16612" y="3770"/>
                  </a:lnTo>
                  <a:lnTo>
                    <a:pt x="31322" y="16979"/>
                  </a:lnTo>
                  <a:lnTo>
                    <a:pt x="33224" y="14878"/>
                  </a:lnTo>
                  <a:lnTo>
                    <a:pt x="166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3"/>
            <p:cNvSpPr/>
            <p:nvPr/>
          </p:nvSpPr>
          <p:spPr>
            <a:xfrm>
              <a:off x="1985275" y="2737288"/>
              <a:ext cx="869400" cy="1552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3"/>
            <p:cNvSpPr/>
            <p:nvPr/>
          </p:nvSpPr>
          <p:spPr>
            <a:xfrm>
              <a:off x="2348527" y="3772138"/>
              <a:ext cx="4446900" cy="2018700"/>
            </a:xfrm>
            <a:prstGeom prst="triangle">
              <a:avLst>
                <a:gd name="adj" fmla="val 50411"/>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643150" y="1767050"/>
            <a:ext cx="2737500" cy="1314900"/>
          </a:xfrm>
          <a:prstGeom prst="rect">
            <a:avLst/>
          </a:prstGeom>
        </p:spPr>
        <p:txBody>
          <a:bodyPr spcFirstLastPara="1" wrap="square" lIns="91425" tIns="91425" rIns="91425" bIns="91425" anchor="b" anchorCtr="0">
            <a:noAutofit/>
          </a:bodyPr>
          <a:lstStyle/>
          <a:p>
            <a:pPr marL="0" lvl="0" indent="457200" algn="ctr" rtl="0">
              <a:lnSpc>
                <a:spcPct val="200000"/>
              </a:lnSpc>
              <a:spcBef>
                <a:spcPts val="0"/>
              </a:spcBef>
              <a:spcAft>
                <a:spcPts val="0"/>
              </a:spcAft>
              <a:buClr>
                <a:schemeClr val="dk1"/>
              </a:buClr>
              <a:buSzPts val="1100"/>
              <a:buFont typeface="Arial"/>
              <a:buNone/>
            </a:pPr>
            <a:r>
              <a:rPr lang="en">
                <a:solidFill>
                  <a:srgbClr val="FF0000"/>
                </a:solidFill>
              </a:rPr>
              <a:t>Agenda</a:t>
            </a:r>
            <a:endParaRPr>
              <a:solidFill>
                <a:srgbClr val="FF0000"/>
              </a:solidFill>
            </a:endParaRPr>
          </a:p>
        </p:txBody>
      </p:sp>
      <p:sp>
        <p:nvSpPr>
          <p:cNvPr id="152" name="Google Shape;152;p38"/>
          <p:cNvSpPr txBox="1">
            <a:spLocks noGrp="1"/>
          </p:cNvSpPr>
          <p:nvPr>
            <p:ph type="body" idx="2"/>
          </p:nvPr>
        </p:nvSpPr>
        <p:spPr>
          <a:xfrm>
            <a:off x="4942075" y="6883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chemeClr val="dk1"/>
              </a:buClr>
              <a:buSzPts val="1800"/>
              <a:buFont typeface="Roboto Medium"/>
              <a:buChar char="●"/>
            </a:pPr>
            <a:r>
              <a:rPr lang="en">
                <a:solidFill>
                  <a:schemeClr val="dk1"/>
                </a:solidFill>
                <a:latin typeface="Roboto Medium"/>
                <a:ea typeface="Roboto Medium"/>
                <a:cs typeface="Roboto Medium"/>
                <a:sym typeface="Roboto Medium"/>
              </a:rPr>
              <a:t>Motivation </a:t>
            </a:r>
            <a:endParaRPr>
              <a:solidFill>
                <a:schemeClr val="dk1"/>
              </a:solidFill>
              <a:latin typeface="Roboto Medium"/>
              <a:ea typeface="Roboto Medium"/>
              <a:cs typeface="Roboto Medium"/>
              <a:sym typeface="Roboto Medium"/>
            </a:endParaRPr>
          </a:p>
          <a:p>
            <a:pPr marL="457200" lvl="0" indent="-342900" algn="l" rtl="0">
              <a:spcBef>
                <a:spcPts val="0"/>
              </a:spcBef>
              <a:spcAft>
                <a:spcPts val="0"/>
              </a:spcAft>
              <a:buClr>
                <a:schemeClr val="dk1"/>
              </a:buClr>
              <a:buSzPts val="1800"/>
              <a:buFont typeface="Roboto Medium"/>
              <a:buChar char="●"/>
            </a:pPr>
            <a:r>
              <a:rPr lang="en">
                <a:solidFill>
                  <a:schemeClr val="dk1"/>
                </a:solidFill>
                <a:latin typeface="Roboto Medium"/>
                <a:ea typeface="Roboto Medium"/>
                <a:cs typeface="Roboto Medium"/>
                <a:sym typeface="Roboto Medium"/>
              </a:rPr>
              <a:t>Background </a:t>
            </a:r>
            <a:endParaRPr>
              <a:solidFill>
                <a:schemeClr val="dk1"/>
              </a:solidFill>
              <a:latin typeface="Roboto Medium"/>
              <a:ea typeface="Roboto Medium"/>
              <a:cs typeface="Roboto Medium"/>
              <a:sym typeface="Roboto Medium"/>
            </a:endParaRPr>
          </a:p>
          <a:p>
            <a:pPr marL="457200" lvl="0" indent="-342900" algn="l" rtl="0">
              <a:spcBef>
                <a:spcPts val="0"/>
              </a:spcBef>
              <a:spcAft>
                <a:spcPts val="0"/>
              </a:spcAft>
              <a:buClr>
                <a:schemeClr val="dk1"/>
              </a:buClr>
              <a:buSzPts val="1800"/>
              <a:buFont typeface="Roboto Medium"/>
              <a:buChar char="●"/>
            </a:pPr>
            <a:r>
              <a:rPr lang="en">
                <a:solidFill>
                  <a:schemeClr val="dk1"/>
                </a:solidFill>
                <a:latin typeface="Roboto Medium"/>
                <a:ea typeface="Roboto Medium"/>
                <a:cs typeface="Roboto Medium"/>
                <a:sym typeface="Roboto Medium"/>
              </a:rPr>
              <a:t>Terminology </a:t>
            </a:r>
            <a:endParaRPr>
              <a:solidFill>
                <a:schemeClr val="dk1"/>
              </a:solidFill>
              <a:latin typeface="Roboto Medium"/>
              <a:ea typeface="Roboto Medium"/>
              <a:cs typeface="Roboto Medium"/>
              <a:sym typeface="Roboto Medium"/>
            </a:endParaRPr>
          </a:p>
          <a:p>
            <a:pPr marL="457200" lvl="0" indent="-342900" algn="l" rtl="0">
              <a:spcBef>
                <a:spcPts val="0"/>
              </a:spcBef>
              <a:spcAft>
                <a:spcPts val="0"/>
              </a:spcAft>
              <a:buClr>
                <a:schemeClr val="dk1"/>
              </a:buClr>
              <a:buSzPts val="1800"/>
              <a:buFont typeface="Roboto Medium"/>
              <a:buChar char="●"/>
            </a:pPr>
            <a:r>
              <a:rPr lang="en">
                <a:solidFill>
                  <a:schemeClr val="dk1"/>
                </a:solidFill>
                <a:latin typeface="Roboto Medium"/>
                <a:ea typeface="Roboto Medium"/>
                <a:cs typeface="Roboto Medium"/>
                <a:sym typeface="Roboto Medium"/>
              </a:rPr>
              <a:t>Research Question </a:t>
            </a:r>
            <a:endParaRPr>
              <a:solidFill>
                <a:schemeClr val="dk1"/>
              </a:solidFill>
              <a:latin typeface="Roboto Medium"/>
              <a:ea typeface="Roboto Medium"/>
              <a:cs typeface="Roboto Medium"/>
              <a:sym typeface="Roboto Medium"/>
            </a:endParaRPr>
          </a:p>
          <a:p>
            <a:pPr marL="457200" lvl="0" indent="-342900" algn="l" rtl="0">
              <a:spcBef>
                <a:spcPts val="0"/>
              </a:spcBef>
              <a:spcAft>
                <a:spcPts val="0"/>
              </a:spcAft>
              <a:buClr>
                <a:schemeClr val="dk1"/>
              </a:buClr>
              <a:buSzPts val="1800"/>
              <a:buFont typeface="Roboto Medium"/>
              <a:buChar char="●"/>
            </a:pPr>
            <a:r>
              <a:rPr lang="en">
                <a:solidFill>
                  <a:schemeClr val="dk1"/>
                </a:solidFill>
                <a:latin typeface="Roboto Medium"/>
                <a:ea typeface="Roboto Medium"/>
                <a:cs typeface="Roboto Medium"/>
                <a:sym typeface="Roboto Medium"/>
              </a:rPr>
              <a:t>Methodology &amp; Limitations</a:t>
            </a:r>
            <a:endParaRPr>
              <a:solidFill>
                <a:schemeClr val="dk1"/>
              </a:solidFill>
              <a:latin typeface="Roboto Medium"/>
              <a:ea typeface="Roboto Medium"/>
              <a:cs typeface="Roboto Medium"/>
              <a:sym typeface="Roboto Medium"/>
            </a:endParaRPr>
          </a:p>
          <a:p>
            <a:pPr marL="457200" lvl="0" indent="-342900" algn="l" rtl="0">
              <a:spcBef>
                <a:spcPts val="0"/>
              </a:spcBef>
              <a:spcAft>
                <a:spcPts val="0"/>
              </a:spcAft>
              <a:buClr>
                <a:schemeClr val="dk1"/>
              </a:buClr>
              <a:buSzPts val="1800"/>
              <a:buFont typeface="Roboto Medium"/>
              <a:buChar char="●"/>
            </a:pPr>
            <a:r>
              <a:rPr lang="en">
                <a:solidFill>
                  <a:schemeClr val="dk1"/>
                </a:solidFill>
                <a:latin typeface="Roboto Medium"/>
                <a:ea typeface="Roboto Medium"/>
                <a:cs typeface="Roboto Medium"/>
                <a:sym typeface="Roboto Medium"/>
              </a:rPr>
              <a:t>Findings </a:t>
            </a:r>
            <a:endParaRPr>
              <a:solidFill>
                <a:schemeClr val="dk1"/>
              </a:solidFill>
              <a:latin typeface="Roboto Medium"/>
              <a:ea typeface="Roboto Medium"/>
              <a:cs typeface="Roboto Medium"/>
              <a:sym typeface="Roboto Medium"/>
            </a:endParaRPr>
          </a:p>
          <a:p>
            <a:pPr marL="457200" lvl="0" indent="-342900" algn="l" rtl="0">
              <a:spcBef>
                <a:spcPts val="0"/>
              </a:spcBef>
              <a:spcAft>
                <a:spcPts val="0"/>
              </a:spcAft>
              <a:buClr>
                <a:schemeClr val="dk1"/>
              </a:buClr>
              <a:buSzPts val="1800"/>
              <a:buFont typeface="Roboto Medium"/>
              <a:buChar char="●"/>
            </a:pPr>
            <a:r>
              <a:rPr lang="en">
                <a:solidFill>
                  <a:schemeClr val="dk1"/>
                </a:solidFill>
                <a:latin typeface="Roboto Medium"/>
                <a:ea typeface="Roboto Medium"/>
                <a:cs typeface="Roboto Medium"/>
                <a:sym typeface="Roboto Medium"/>
              </a:rPr>
              <a:t>Conclusion and Future Directions</a:t>
            </a:r>
            <a:endParaRPr>
              <a:solidFill>
                <a:schemeClr val="dk1"/>
              </a:solidFill>
              <a:latin typeface="Roboto Medium"/>
              <a:ea typeface="Roboto Medium"/>
              <a:cs typeface="Roboto Medium"/>
              <a:sym typeface="Roboto Medium"/>
            </a:endParaRPr>
          </a:p>
          <a:p>
            <a:pPr marL="457200" lvl="0" indent="-342900" algn="l" rtl="0">
              <a:spcBef>
                <a:spcPts val="0"/>
              </a:spcBef>
              <a:spcAft>
                <a:spcPts val="0"/>
              </a:spcAft>
              <a:buClr>
                <a:schemeClr val="dk1"/>
              </a:buClr>
              <a:buSzPts val="1800"/>
              <a:buFont typeface="Roboto Medium"/>
              <a:buChar char="●"/>
            </a:pPr>
            <a:r>
              <a:rPr lang="en">
                <a:solidFill>
                  <a:schemeClr val="dk1"/>
                </a:solidFill>
                <a:latin typeface="Roboto Medium"/>
                <a:ea typeface="Roboto Medium"/>
                <a:cs typeface="Roboto Medium"/>
                <a:sym typeface="Roboto Medium"/>
              </a:rPr>
              <a:t>Acknowledgements</a:t>
            </a:r>
            <a:endParaRPr>
              <a:solidFill>
                <a:schemeClr val="dk1"/>
              </a:solidFill>
              <a:latin typeface="Roboto Medium"/>
              <a:ea typeface="Roboto Medium"/>
              <a:cs typeface="Roboto Medium"/>
              <a:sym typeface="Roboto Medium"/>
            </a:endParaRPr>
          </a:p>
        </p:txBody>
      </p:sp>
      <p:sp>
        <p:nvSpPr>
          <p:cNvPr id="153" name="Google Shape;153;p38"/>
          <p:cNvSpPr/>
          <p:nvPr/>
        </p:nvSpPr>
        <p:spPr>
          <a:xfrm>
            <a:off x="0" y="4888502"/>
            <a:ext cx="2097300" cy="2550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8"/>
          <p:cNvSpPr txBox="1"/>
          <p:nvPr/>
        </p:nvSpPr>
        <p:spPr>
          <a:xfrm>
            <a:off x="7080678" y="2920926"/>
            <a:ext cx="1884600" cy="502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a:latin typeface="Roboto"/>
              <a:ea typeface="Roboto"/>
              <a:cs typeface="Roboto"/>
              <a:sym typeface="Roboto"/>
            </a:endParaRPr>
          </a:p>
        </p:txBody>
      </p:sp>
      <p:grpSp>
        <p:nvGrpSpPr>
          <p:cNvPr id="155" name="Google Shape;155;p38"/>
          <p:cNvGrpSpPr/>
          <p:nvPr/>
        </p:nvGrpSpPr>
        <p:grpSpPr>
          <a:xfrm>
            <a:off x="167939" y="3284943"/>
            <a:ext cx="1761402" cy="1603568"/>
            <a:chOff x="6834202" y="3853510"/>
            <a:chExt cx="373963" cy="340439"/>
          </a:xfrm>
        </p:grpSpPr>
        <p:sp>
          <p:nvSpPr>
            <p:cNvPr id="156" name="Google Shape;156;p38"/>
            <p:cNvSpPr/>
            <p:nvPr/>
          </p:nvSpPr>
          <p:spPr>
            <a:xfrm>
              <a:off x="6962113" y="3983296"/>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8"/>
            <p:cNvSpPr/>
            <p:nvPr/>
          </p:nvSpPr>
          <p:spPr>
            <a:xfrm>
              <a:off x="6978625" y="3985851"/>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8"/>
            <p:cNvSpPr/>
            <p:nvPr/>
          </p:nvSpPr>
          <p:spPr>
            <a:xfrm>
              <a:off x="6880400" y="3890922"/>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8"/>
            <p:cNvSpPr/>
            <p:nvPr/>
          </p:nvSpPr>
          <p:spPr>
            <a:xfrm>
              <a:off x="7021359" y="3890922"/>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8"/>
            <p:cNvSpPr/>
            <p:nvPr/>
          </p:nvSpPr>
          <p:spPr>
            <a:xfrm>
              <a:off x="6951184" y="3973267"/>
              <a:ext cx="70174" cy="22254"/>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8"/>
            <p:cNvSpPr/>
            <p:nvPr/>
          </p:nvSpPr>
          <p:spPr>
            <a:xfrm>
              <a:off x="6978625" y="4020505"/>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8"/>
            <p:cNvSpPr/>
            <p:nvPr/>
          </p:nvSpPr>
          <p:spPr>
            <a:xfrm>
              <a:off x="7036240" y="4020505"/>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8"/>
            <p:cNvSpPr/>
            <p:nvPr/>
          </p:nvSpPr>
          <p:spPr>
            <a:xfrm>
              <a:off x="6834202" y="3853510"/>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9"/>
          <p:cNvSpPr txBox="1">
            <a:spLocks noGrp="1"/>
          </p:cNvSpPr>
          <p:nvPr>
            <p:ph type="title"/>
          </p:nvPr>
        </p:nvSpPr>
        <p:spPr>
          <a:xfrm>
            <a:off x="311700" y="3287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0000"/>
                </a:solidFill>
              </a:rPr>
              <a:t>Motivation</a:t>
            </a:r>
            <a:endParaRPr>
              <a:solidFill>
                <a:srgbClr val="FF0000"/>
              </a:solidFill>
            </a:endParaRPr>
          </a:p>
        </p:txBody>
      </p:sp>
      <p:sp>
        <p:nvSpPr>
          <p:cNvPr id="169" name="Google Shape;169;p39"/>
          <p:cNvSpPr txBox="1">
            <a:spLocks noGrp="1"/>
          </p:cNvSpPr>
          <p:nvPr>
            <p:ph type="body" idx="1"/>
          </p:nvPr>
        </p:nvSpPr>
        <p:spPr>
          <a:xfrm>
            <a:off x="311700" y="13156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a:t>As a young black man growing up in a gentrified neighborhood and having friends and peers live through the poor conditions of these neighborhoods, I took a deeper look into why we struggled trying to make a living. </a:t>
            </a:r>
            <a:endParaRPr/>
          </a:p>
        </p:txBody>
      </p:sp>
      <p:sp>
        <p:nvSpPr>
          <p:cNvPr id="170" name="Google Shape;170;p39"/>
          <p:cNvSpPr txBox="1">
            <a:spLocks noGrp="1"/>
          </p:cNvSpPr>
          <p:nvPr>
            <p:ph type="body" idx="2"/>
          </p:nvPr>
        </p:nvSpPr>
        <p:spPr>
          <a:xfrm>
            <a:off x="4832400" y="1315675"/>
            <a:ext cx="3999900" cy="1820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a:t>I believe your surroundings and where you grow up, affects a lot of our behavior. Your environment plays a huge role on who you become and what we are exposed to. </a:t>
            </a:r>
            <a:endParaRPr/>
          </a:p>
        </p:txBody>
      </p:sp>
      <p:cxnSp>
        <p:nvCxnSpPr>
          <p:cNvPr id="171" name="Google Shape;171;p39"/>
          <p:cNvCxnSpPr/>
          <p:nvPr/>
        </p:nvCxnSpPr>
        <p:spPr>
          <a:xfrm rot="10800000">
            <a:off x="5135750" y="4058725"/>
            <a:ext cx="1661700" cy="7800"/>
          </a:xfrm>
          <a:prstGeom prst="straightConnector1">
            <a:avLst/>
          </a:prstGeom>
          <a:noFill/>
          <a:ln w="38100" cap="flat" cmpd="sng">
            <a:solidFill>
              <a:srgbClr val="FF0000"/>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0"/>
          <p:cNvSpPr txBox="1">
            <a:spLocks noGrp="1"/>
          </p:cNvSpPr>
          <p:nvPr>
            <p:ph type="title"/>
          </p:nvPr>
        </p:nvSpPr>
        <p:spPr>
          <a:xfrm>
            <a:off x="457200" y="230225"/>
            <a:ext cx="8229600" cy="48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Background: What is Redlining?</a:t>
            </a:r>
            <a:endParaRPr>
              <a:solidFill>
                <a:srgbClr val="FF0000"/>
              </a:solidFill>
            </a:endParaRPr>
          </a:p>
        </p:txBody>
      </p:sp>
      <p:sp>
        <p:nvSpPr>
          <p:cNvPr id="177" name="Google Shape;177;p40"/>
          <p:cNvSpPr txBox="1"/>
          <p:nvPr/>
        </p:nvSpPr>
        <p:spPr>
          <a:xfrm>
            <a:off x="464600" y="1217225"/>
            <a:ext cx="615300" cy="2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solidFill>
                <a:schemeClr val="accent1"/>
              </a:solidFill>
              <a:latin typeface="Fira Sans"/>
              <a:ea typeface="Fira Sans"/>
              <a:cs typeface="Fira Sans"/>
              <a:sym typeface="Fira Sans"/>
            </a:endParaRPr>
          </a:p>
        </p:txBody>
      </p:sp>
      <p:sp>
        <p:nvSpPr>
          <p:cNvPr id="178" name="Google Shape;178;p4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sp>
        <p:nvSpPr>
          <p:cNvPr id="179" name="Google Shape;179;p40"/>
          <p:cNvSpPr txBox="1"/>
          <p:nvPr/>
        </p:nvSpPr>
        <p:spPr>
          <a:xfrm>
            <a:off x="610350" y="1121450"/>
            <a:ext cx="3424200" cy="3526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Historical and Geographical process in which areas of residents are marked red on a map since the 1960’s</a:t>
            </a:r>
            <a:endParaRPr sz="1800">
              <a:solidFill>
                <a:schemeClr val="dk1"/>
              </a:solidFill>
              <a:latin typeface="Roboto"/>
              <a:ea typeface="Roboto"/>
              <a:cs typeface="Roboto"/>
              <a:sym typeface="Roboto"/>
            </a:endParaRPr>
          </a:p>
          <a:p>
            <a:pPr marL="457200" lvl="0" indent="0" algn="l" rtl="0">
              <a:spcBef>
                <a:spcPts val="0"/>
              </a:spcBef>
              <a:spcAft>
                <a:spcPts val="0"/>
              </a:spcAft>
              <a:buNone/>
            </a:pP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The term “Redline” refers to these red areas on the map.</a:t>
            </a:r>
            <a:endParaRPr sz="1800">
              <a:solidFill>
                <a:schemeClr val="dk1"/>
              </a:solidFill>
              <a:latin typeface="Roboto"/>
              <a:ea typeface="Roboto"/>
              <a:cs typeface="Roboto"/>
              <a:sym typeface="Roboto"/>
            </a:endParaRPr>
          </a:p>
          <a:p>
            <a:pPr marL="0" lvl="0" indent="0" algn="l" rtl="0">
              <a:spcBef>
                <a:spcPts val="0"/>
              </a:spcBef>
              <a:spcAft>
                <a:spcPts val="0"/>
              </a:spcAft>
              <a:buNone/>
            </a:pP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These areas consist of a majority of black people.</a:t>
            </a:r>
            <a:endParaRPr sz="1800">
              <a:solidFill>
                <a:schemeClr val="dk1"/>
              </a:solidFill>
              <a:latin typeface="Roboto"/>
              <a:ea typeface="Roboto"/>
              <a:cs typeface="Roboto"/>
              <a:sym typeface="Roboto"/>
            </a:endParaRPr>
          </a:p>
        </p:txBody>
      </p:sp>
      <p:sp>
        <p:nvSpPr>
          <p:cNvPr id="180" name="Google Shape;180;p40"/>
          <p:cNvSpPr txBox="1"/>
          <p:nvPr/>
        </p:nvSpPr>
        <p:spPr>
          <a:xfrm>
            <a:off x="4897000" y="3709950"/>
            <a:ext cx="4076400" cy="6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Roboto"/>
                <a:ea typeface="Roboto"/>
                <a:cs typeface="Roboto"/>
                <a:sym typeface="Roboto"/>
              </a:rPr>
              <a:t>Powell, R. (2021) Redlining, neighborhood decline, and violence: How discriminatory government policies created violent american inner cities. The Graduate Center, City University of New York. </a:t>
            </a:r>
            <a:endParaRPr sz="1000">
              <a:latin typeface="Roboto"/>
              <a:ea typeface="Roboto"/>
              <a:cs typeface="Roboto"/>
              <a:sym typeface="Roboto"/>
            </a:endParaRPr>
          </a:p>
        </p:txBody>
      </p:sp>
      <p:cxnSp>
        <p:nvCxnSpPr>
          <p:cNvPr id="181" name="Google Shape;181;p40"/>
          <p:cNvCxnSpPr/>
          <p:nvPr/>
        </p:nvCxnSpPr>
        <p:spPr>
          <a:xfrm flipH="1">
            <a:off x="4670600" y="1434338"/>
            <a:ext cx="12900" cy="1899900"/>
          </a:xfrm>
          <a:prstGeom prst="straightConnector1">
            <a:avLst/>
          </a:prstGeom>
          <a:noFill/>
          <a:ln w="38100" cap="flat" cmpd="sng">
            <a:solidFill>
              <a:srgbClr val="434343"/>
            </a:solidFill>
            <a:prstDash val="solid"/>
            <a:round/>
            <a:headEnd type="none" w="med" len="med"/>
            <a:tailEnd type="none" w="med" len="med"/>
          </a:ln>
        </p:spPr>
      </p:cxnSp>
      <p:pic>
        <p:nvPicPr>
          <p:cNvPr id="182" name="Google Shape;182;p40"/>
          <p:cNvPicPr preferRelativeResize="0"/>
          <p:nvPr/>
        </p:nvPicPr>
        <p:blipFill>
          <a:blip r:embed="rId3">
            <a:alphaModFix/>
          </a:blip>
          <a:stretch>
            <a:fillRect/>
          </a:stretch>
        </p:blipFill>
        <p:spPr>
          <a:xfrm>
            <a:off x="6058027" y="1650263"/>
            <a:ext cx="1754348" cy="1754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0000"/>
                </a:solidFill>
              </a:rPr>
              <a:t>Terminology</a:t>
            </a:r>
            <a:endParaRPr>
              <a:solidFill>
                <a:srgbClr val="FF0000"/>
              </a:solidFill>
            </a:endParaRPr>
          </a:p>
        </p:txBody>
      </p:sp>
      <p:sp>
        <p:nvSpPr>
          <p:cNvPr id="188" name="Google Shape;188;p41"/>
          <p:cNvSpPr txBox="1">
            <a:spLocks noGrp="1"/>
          </p:cNvSpPr>
          <p:nvPr>
            <p:ph type="body" idx="2"/>
          </p:nvPr>
        </p:nvSpPr>
        <p:spPr>
          <a:xfrm>
            <a:off x="4939500" y="309500"/>
            <a:ext cx="3837000" cy="4481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300" b="1">
                <a:solidFill>
                  <a:schemeClr val="dk1"/>
                </a:solidFill>
              </a:rPr>
              <a:t>Redlining</a:t>
            </a:r>
            <a:r>
              <a:rPr lang="en" sz="1300">
                <a:solidFill>
                  <a:schemeClr val="dk1"/>
                </a:solidFill>
                <a:latin typeface="Roboto Medium"/>
                <a:ea typeface="Roboto Medium"/>
                <a:cs typeface="Roboto Medium"/>
                <a:sym typeface="Roboto Medium"/>
              </a:rPr>
              <a:t> is a form of housing discrimination which affects the type of loans banks and investors will give black people in redlined areas  (Powell, R., 2021).  </a:t>
            </a:r>
            <a:endParaRPr sz="1300">
              <a:solidFill>
                <a:schemeClr val="dk1"/>
              </a:solidFill>
              <a:latin typeface="Roboto Medium"/>
              <a:ea typeface="Roboto Medium"/>
              <a:cs typeface="Roboto Medium"/>
              <a:sym typeface="Roboto Medium"/>
            </a:endParaRPr>
          </a:p>
          <a:p>
            <a:pPr marL="0" lvl="0" indent="0" algn="l" rtl="0">
              <a:lnSpc>
                <a:spcPct val="100000"/>
              </a:lnSpc>
              <a:spcBef>
                <a:spcPts val="0"/>
              </a:spcBef>
              <a:spcAft>
                <a:spcPts val="0"/>
              </a:spcAft>
              <a:buNone/>
            </a:pPr>
            <a:endParaRPr sz="1300">
              <a:solidFill>
                <a:schemeClr val="dk1"/>
              </a:solidFill>
              <a:latin typeface="Roboto Medium"/>
              <a:ea typeface="Roboto Medium"/>
              <a:cs typeface="Roboto Medium"/>
              <a:sym typeface="Roboto Medium"/>
            </a:endParaRPr>
          </a:p>
          <a:p>
            <a:pPr marL="0" lvl="0" indent="0" algn="l" rtl="0">
              <a:lnSpc>
                <a:spcPct val="100000"/>
              </a:lnSpc>
              <a:spcBef>
                <a:spcPts val="0"/>
              </a:spcBef>
              <a:spcAft>
                <a:spcPts val="0"/>
              </a:spcAft>
              <a:buNone/>
            </a:pPr>
            <a:r>
              <a:rPr lang="en" sz="1300" b="1">
                <a:solidFill>
                  <a:schemeClr val="dk1"/>
                </a:solidFill>
              </a:rPr>
              <a:t>Housing Discrimination </a:t>
            </a:r>
            <a:r>
              <a:rPr lang="en" sz="1300">
                <a:solidFill>
                  <a:schemeClr val="dk1"/>
                </a:solidFill>
                <a:latin typeface="Roboto Medium"/>
                <a:ea typeface="Roboto Medium"/>
                <a:cs typeface="Roboto Medium"/>
                <a:sym typeface="Roboto Medium"/>
              </a:rPr>
              <a:t>consists of illegal practices of unfair treatment while “renting or buying a home, getting a mortgage, seeking housing assistance, or engaging in other housing-related activities” based on race (Cross, R. et al, 2023).</a:t>
            </a:r>
            <a:endParaRPr sz="1300">
              <a:solidFill>
                <a:schemeClr val="dk1"/>
              </a:solidFill>
              <a:latin typeface="Roboto Medium"/>
              <a:ea typeface="Roboto Medium"/>
              <a:cs typeface="Roboto Medium"/>
              <a:sym typeface="Roboto Medium"/>
            </a:endParaRPr>
          </a:p>
          <a:p>
            <a:pPr marL="0" lvl="0" indent="0" algn="l" rtl="0">
              <a:lnSpc>
                <a:spcPct val="100000"/>
              </a:lnSpc>
              <a:spcBef>
                <a:spcPts val="0"/>
              </a:spcBef>
              <a:spcAft>
                <a:spcPts val="0"/>
              </a:spcAft>
              <a:buNone/>
            </a:pPr>
            <a:endParaRPr sz="1300">
              <a:solidFill>
                <a:schemeClr val="dk1"/>
              </a:solidFill>
              <a:latin typeface="Roboto Medium"/>
              <a:ea typeface="Roboto Medium"/>
              <a:cs typeface="Roboto Medium"/>
              <a:sym typeface="Roboto Medium"/>
            </a:endParaRPr>
          </a:p>
          <a:p>
            <a:pPr marL="0" lvl="0" indent="0" algn="l" rtl="0">
              <a:lnSpc>
                <a:spcPct val="100000"/>
              </a:lnSpc>
              <a:spcBef>
                <a:spcPts val="0"/>
              </a:spcBef>
              <a:spcAft>
                <a:spcPts val="0"/>
              </a:spcAft>
              <a:buNone/>
            </a:pPr>
            <a:r>
              <a:rPr lang="en" sz="1300" b="1">
                <a:solidFill>
                  <a:schemeClr val="dk1"/>
                </a:solidFill>
              </a:rPr>
              <a:t>Economic inequality</a:t>
            </a:r>
            <a:r>
              <a:rPr lang="en" sz="1300">
                <a:solidFill>
                  <a:schemeClr val="dk1"/>
                </a:solidFill>
                <a:latin typeface="Roboto Medium"/>
                <a:ea typeface="Roboto Medium"/>
                <a:cs typeface="Roboto Medium"/>
                <a:sym typeface="Roboto Medium"/>
              </a:rPr>
              <a:t> refers to disparities among individuals' incomes and wealth. The wealth gap is about assets and net worth, rather than looking at just income (Solt, F., 2008).</a:t>
            </a:r>
            <a:endParaRPr sz="1300">
              <a:solidFill>
                <a:schemeClr val="dk1"/>
              </a:solidFill>
              <a:latin typeface="Roboto Medium"/>
              <a:ea typeface="Roboto Medium"/>
              <a:cs typeface="Roboto Medium"/>
              <a:sym typeface="Roboto Medium"/>
            </a:endParaRPr>
          </a:p>
          <a:p>
            <a:pPr marL="0" lvl="0" indent="0" algn="l" rtl="0">
              <a:lnSpc>
                <a:spcPct val="100000"/>
              </a:lnSpc>
              <a:spcBef>
                <a:spcPts val="0"/>
              </a:spcBef>
              <a:spcAft>
                <a:spcPts val="0"/>
              </a:spcAft>
              <a:buNone/>
            </a:pPr>
            <a:endParaRPr sz="1300">
              <a:solidFill>
                <a:schemeClr val="dk1"/>
              </a:solidFill>
              <a:latin typeface="Roboto Medium"/>
              <a:ea typeface="Roboto Medium"/>
              <a:cs typeface="Roboto Medium"/>
              <a:sym typeface="Roboto Medium"/>
            </a:endParaRPr>
          </a:p>
          <a:p>
            <a:pPr marL="0" lvl="0" indent="0" algn="l" rtl="0">
              <a:lnSpc>
                <a:spcPct val="100000"/>
              </a:lnSpc>
              <a:spcBef>
                <a:spcPts val="0"/>
              </a:spcBef>
              <a:spcAft>
                <a:spcPts val="0"/>
              </a:spcAft>
              <a:buNone/>
            </a:pPr>
            <a:r>
              <a:rPr lang="en" sz="1300" b="1">
                <a:solidFill>
                  <a:schemeClr val="dk1"/>
                </a:solidFill>
              </a:rPr>
              <a:t>The Black-White wealth gap</a:t>
            </a:r>
            <a:r>
              <a:rPr lang="en" sz="1300">
                <a:solidFill>
                  <a:schemeClr val="dk1"/>
                </a:solidFill>
                <a:latin typeface="Roboto Medium"/>
                <a:ea typeface="Roboto Medium"/>
                <a:cs typeface="Roboto Medium"/>
                <a:sym typeface="Roboto Medium"/>
              </a:rPr>
              <a:t> is a comparison of Black and white people's net worth. Studies show white people have more generational wealth and assets than black people (Baker &amp; Addo, 2023). </a:t>
            </a:r>
            <a:endParaRPr sz="1700">
              <a:latin typeface="Roboto Medium"/>
              <a:ea typeface="Roboto Medium"/>
              <a:cs typeface="Roboto Medium"/>
              <a:sym typeface="Roboto Medium"/>
            </a:endParaRPr>
          </a:p>
        </p:txBody>
      </p:sp>
      <p:sp>
        <p:nvSpPr>
          <p:cNvPr id="189" name="Google Shape;189;p41"/>
          <p:cNvSpPr/>
          <p:nvPr/>
        </p:nvSpPr>
        <p:spPr>
          <a:xfrm>
            <a:off x="0" y="4909808"/>
            <a:ext cx="1841700" cy="2337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41"/>
          <p:cNvGrpSpPr/>
          <p:nvPr/>
        </p:nvGrpSpPr>
        <p:grpSpPr>
          <a:xfrm>
            <a:off x="147463" y="3440477"/>
            <a:ext cx="1546747" cy="1469639"/>
            <a:chOff x="6834202" y="3853510"/>
            <a:chExt cx="373963" cy="340439"/>
          </a:xfrm>
        </p:grpSpPr>
        <p:sp>
          <p:nvSpPr>
            <p:cNvPr id="191" name="Google Shape;191;p41"/>
            <p:cNvSpPr/>
            <p:nvPr/>
          </p:nvSpPr>
          <p:spPr>
            <a:xfrm>
              <a:off x="6962113" y="3983296"/>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1"/>
            <p:cNvSpPr/>
            <p:nvPr/>
          </p:nvSpPr>
          <p:spPr>
            <a:xfrm>
              <a:off x="6978625" y="3985851"/>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1"/>
            <p:cNvSpPr/>
            <p:nvPr/>
          </p:nvSpPr>
          <p:spPr>
            <a:xfrm>
              <a:off x="6880400" y="3890922"/>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1"/>
            <p:cNvSpPr/>
            <p:nvPr/>
          </p:nvSpPr>
          <p:spPr>
            <a:xfrm>
              <a:off x="7021359" y="3890922"/>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1"/>
            <p:cNvSpPr/>
            <p:nvPr/>
          </p:nvSpPr>
          <p:spPr>
            <a:xfrm>
              <a:off x="6951184" y="3973267"/>
              <a:ext cx="70174" cy="22254"/>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1"/>
            <p:cNvSpPr/>
            <p:nvPr/>
          </p:nvSpPr>
          <p:spPr>
            <a:xfrm>
              <a:off x="6978625" y="4020505"/>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1"/>
            <p:cNvSpPr/>
            <p:nvPr/>
          </p:nvSpPr>
          <p:spPr>
            <a:xfrm>
              <a:off x="7036240" y="4020505"/>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1"/>
            <p:cNvSpPr/>
            <p:nvPr/>
          </p:nvSpPr>
          <p:spPr>
            <a:xfrm>
              <a:off x="6834202" y="3853510"/>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latin typeface="Fira Sans"/>
                <a:ea typeface="Fira Sans"/>
                <a:cs typeface="Fira Sans"/>
                <a:sym typeface="Fira Sans"/>
              </a:rPr>
              <a:t>Research Question</a:t>
            </a:r>
            <a:endParaRPr b="1">
              <a:latin typeface="Fira Sans"/>
              <a:ea typeface="Fira Sans"/>
              <a:cs typeface="Fira Sans"/>
              <a:sym typeface="Fira Sans"/>
            </a:endParaRPr>
          </a:p>
        </p:txBody>
      </p:sp>
      <p:sp>
        <p:nvSpPr>
          <p:cNvPr id="204" name="Google Shape;204;p4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rgbClr val="FF0000"/>
                </a:solidFill>
                <a:latin typeface="Roboto"/>
                <a:ea typeface="Roboto"/>
                <a:cs typeface="Roboto"/>
                <a:sym typeface="Roboto"/>
              </a:rPr>
              <a:t>How has redlining affected Black generations and their wealth?</a:t>
            </a:r>
            <a:endParaRPr>
              <a:solidFill>
                <a:srgbClr val="FF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3"/>
          <p:cNvSpPr txBox="1">
            <a:spLocks noGrp="1"/>
          </p:cNvSpPr>
          <p:nvPr>
            <p:ph type="title"/>
          </p:nvPr>
        </p:nvSpPr>
        <p:spPr>
          <a:xfrm>
            <a:off x="311700" y="3287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0000"/>
                </a:solidFill>
              </a:rPr>
              <a:t>Methodology</a:t>
            </a:r>
            <a:endParaRPr>
              <a:solidFill>
                <a:srgbClr val="FF0000"/>
              </a:solidFill>
            </a:endParaRPr>
          </a:p>
        </p:txBody>
      </p:sp>
      <p:sp>
        <p:nvSpPr>
          <p:cNvPr id="210" name="Google Shape;210;p43"/>
          <p:cNvSpPr txBox="1">
            <a:spLocks noGrp="1"/>
          </p:cNvSpPr>
          <p:nvPr>
            <p:ph type="body" idx="1"/>
          </p:nvPr>
        </p:nvSpPr>
        <p:spPr>
          <a:xfrm>
            <a:off x="311700" y="1315675"/>
            <a:ext cx="3999900" cy="3416400"/>
          </a:xfrm>
          <a:prstGeom prst="rect">
            <a:avLst/>
          </a:prstGeom>
        </p:spPr>
        <p:txBody>
          <a:bodyPr spcFirstLastPara="1" wrap="square" lIns="91425" tIns="91425" rIns="91425" bIns="91425" anchor="t" anchorCtr="0">
            <a:noAutofit/>
          </a:bodyPr>
          <a:lstStyle/>
          <a:p>
            <a:pPr marL="457200" lvl="0" indent="-317500" algn="l" rtl="0">
              <a:lnSpc>
                <a:spcPct val="200000"/>
              </a:lnSpc>
              <a:spcBef>
                <a:spcPts val="0"/>
              </a:spcBef>
              <a:spcAft>
                <a:spcPts val="0"/>
              </a:spcAft>
              <a:buSzPts val="1400"/>
              <a:buChar char="●"/>
            </a:pPr>
            <a:r>
              <a:rPr lang="en"/>
              <a:t>In my research, I used Jstor, Google Scholar, and Duke Library to find scholarly articles about Redlining and the Black-White Wealth Gap. </a:t>
            </a:r>
            <a:endParaRPr/>
          </a:p>
          <a:p>
            <a:pPr marL="457200" lvl="0" indent="-317500" algn="l" rtl="0">
              <a:lnSpc>
                <a:spcPct val="200000"/>
              </a:lnSpc>
              <a:spcBef>
                <a:spcPts val="0"/>
              </a:spcBef>
              <a:spcAft>
                <a:spcPts val="0"/>
              </a:spcAft>
              <a:buSzPts val="1400"/>
              <a:buChar char="●"/>
            </a:pPr>
            <a:r>
              <a:rPr lang="en"/>
              <a:t>My research consists of key terms such as “Redlining”, “Housing Discrimination”, “Economic Inequality”, and “the wealth gap”.</a:t>
            </a:r>
            <a:endParaRPr/>
          </a:p>
        </p:txBody>
      </p:sp>
      <p:sp>
        <p:nvSpPr>
          <p:cNvPr id="211" name="Google Shape;211;p43"/>
          <p:cNvSpPr txBox="1">
            <a:spLocks noGrp="1"/>
          </p:cNvSpPr>
          <p:nvPr>
            <p:ph type="body" idx="2"/>
          </p:nvPr>
        </p:nvSpPr>
        <p:spPr>
          <a:xfrm>
            <a:off x="4832400" y="1315675"/>
            <a:ext cx="3999900" cy="18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Limitations</a:t>
            </a:r>
            <a:endParaRPr/>
          </a:p>
          <a:p>
            <a:pPr marL="457200" lvl="0" indent="-317500" algn="l" rtl="0">
              <a:lnSpc>
                <a:spcPct val="200000"/>
              </a:lnSpc>
              <a:spcBef>
                <a:spcPts val="1600"/>
              </a:spcBef>
              <a:spcAft>
                <a:spcPts val="1600"/>
              </a:spcAft>
              <a:buSzPts val="1400"/>
              <a:buChar char="●"/>
            </a:pPr>
            <a:r>
              <a:rPr lang="en"/>
              <a:t>My research doesn’t explain how housing discrimination varies between specific states.</a:t>
            </a:r>
            <a:endParaRPr/>
          </a:p>
        </p:txBody>
      </p:sp>
      <p:cxnSp>
        <p:nvCxnSpPr>
          <p:cNvPr id="212" name="Google Shape;212;p43"/>
          <p:cNvCxnSpPr/>
          <p:nvPr/>
        </p:nvCxnSpPr>
        <p:spPr>
          <a:xfrm rot="10800000">
            <a:off x="5135750" y="4058725"/>
            <a:ext cx="1661700" cy="7800"/>
          </a:xfrm>
          <a:prstGeom prst="straightConnector1">
            <a:avLst/>
          </a:prstGeom>
          <a:noFill/>
          <a:ln w="38100" cap="flat" cmpd="sng">
            <a:solidFill>
              <a:srgbClr val="FF0000"/>
            </a:solidFill>
            <a:prstDash val="solid"/>
            <a:round/>
            <a:headEnd type="none" w="med" len="med"/>
            <a:tailEnd type="none" w="med" len="med"/>
          </a:ln>
        </p:spPr>
      </p:cxnSp>
      <p:sp>
        <p:nvSpPr>
          <p:cNvPr id="213" name="Google Shape;213;p43"/>
          <p:cNvSpPr/>
          <p:nvPr/>
        </p:nvSpPr>
        <p:spPr>
          <a:xfrm>
            <a:off x="7302300" y="4909808"/>
            <a:ext cx="1841700" cy="2337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43"/>
          <p:cNvGrpSpPr/>
          <p:nvPr/>
        </p:nvGrpSpPr>
        <p:grpSpPr>
          <a:xfrm>
            <a:off x="7449763" y="3440477"/>
            <a:ext cx="1546747" cy="1469639"/>
            <a:chOff x="6834202" y="3853510"/>
            <a:chExt cx="373963" cy="340439"/>
          </a:xfrm>
        </p:grpSpPr>
        <p:sp>
          <p:nvSpPr>
            <p:cNvPr id="215" name="Google Shape;215;p43"/>
            <p:cNvSpPr/>
            <p:nvPr/>
          </p:nvSpPr>
          <p:spPr>
            <a:xfrm>
              <a:off x="6962113" y="3983296"/>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3"/>
            <p:cNvSpPr/>
            <p:nvPr/>
          </p:nvSpPr>
          <p:spPr>
            <a:xfrm>
              <a:off x="6978625" y="3985851"/>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3"/>
            <p:cNvSpPr/>
            <p:nvPr/>
          </p:nvSpPr>
          <p:spPr>
            <a:xfrm>
              <a:off x="6880400" y="3890922"/>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3"/>
            <p:cNvSpPr/>
            <p:nvPr/>
          </p:nvSpPr>
          <p:spPr>
            <a:xfrm>
              <a:off x="7021359" y="3890922"/>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3"/>
            <p:cNvSpPr/>
            <p:nvPr/>
          </p:nvSpPr>
          <p:spPr>
            <a:xfrm>
              <a:off x="6951184" y="3973267"/>
              <a:ext cx="70174" cy="22254"/>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3"/>
            <p:cNvSpPr/>
            <p:nvPr/>
          </p:nvSpPr>
          <p:spPr>
            <a:xfrm>
              <a:off x="6978625" y="4020505"/>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3"/>
            <p:cNvSpPr/>
            <p:nvPr/>
          </p:nvSpPr>
          <p:spPr>
            <a:xfrm>
              <a:off x="7036240" y="4020505"/>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3"/>
            <p:cNvSpPr/>
            <p:nvPr/>
          </p:nvSpPr>
          <p:spPr>
            <a:xfrm>
              <a:off x="6834202" y="3853510"/>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4"/>
          <p:cNvSpPr txBox="1">
            <a:spLocks noGrp="1"/>
          </p:cNvSpPr>
          <p:nvPr>
            <p:ph type="title"/>
          </p:nvPr>
        </p:nvSpPr>
        <p:spPr>
          <a:xfrm>
            <a:off x="247625" y="143892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rgbClr val="FF0000"/>
                </a:solidFill>
                <a:latin typeface="Fira Sans"/>
                <a:ea typeface="Fira Sans"/>
                <a:cs typeface="Fira Sans"/>
                <a:sym typeface="Fira Sans"/>
              </a:rPr>
              <a:t>Findings</a:t>
            </a:r>
            <a:endParaRPr b="1">
              <a:solidFill>
                <a:srgbClr val="FF0000"/>
              </a:solidFill>
              <a:latin typeface="Fira Sans"/>
              <a:ea typeface="Fira Sans"/>
              <a:cs typeface="Fira Sans"/>
              <a:sym typeface="Fira Sans"/>
            </a:endParaRPr>
          </a:p>
        </p:txBody>
      </p:sp>
      <p:sp>
        <p:nvSpPr>
          <p:cNvPr id="228" name="Google Shape;228;p4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457200" lvl="0" indent="-342900" algn="l" rtl="0">
              <a:lnSpc>
                <a:spcPct val="200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Effects of Redlining</a:t>
            </a:r>
            <a:endParaRPr>
              <a:solidFill>
                <a:schemeClr val="dk1"/>
              </a:solidFill>
              <a:latin typeface="Roboto"/>
              <a:ea typeface="Roboto"/>
              <a:cs typeface="Roboto"/>
              <a:sym typeface="Roboto"/>
            </a:endParaRPr>
          </a:p>
          <a:p>
            <a:pPr marL="457200" lvl="0" indent="-342900" algn="l" rtl="0">
              <a:lnSpc>
                <a:spcPct val="200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Housing Discrimination</a:t>
            </a:r>
            <a:endParaRPr>
              <a:solidFill>
                <a:schemeClr val="dk1"/>
              </a:solidFill>
              <a:latin typeface="Roboto"/>
              <a:ea typeface="Roboto"/>
              <a:cs typeface="Roboto"/>
              <a:sym typeface="Roboto"/>
            </a:endParaRPr>
          </a:p>
          <a:p>
            <a:pPr marL="457200" lvl="0" indent="-342900" algn="l" rtl="0">
              <a:lnSpc>
                <a:spcPct val="200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The Black-White Wealth Gap</a:t>
            </a:r>
            <a:endParaRPr>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5"/>
          <p:cNvSpPr txBox="1">
            <a:spLocks noGrp="1"/>
          </p:cNvSpPr>
          <p:nvPr>
            <p:ph type="body" idx="2"/>
          </p:nvPr>
        </p:nvSpPr>
        <p:spPr>
          <a:xfrm>
            <a:off x="607650" y="1243525"/>
            <a:ext cx="6851700" cy="2408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Neighborhoods that were redlined are cut off from: </a:t>
            </a:r>
            <a:endParaRPr/>
          </a:p>
          <a:p>
            <a:pPr marL="457200" lvl="0" indent="-317500" algn="l" rtl="0">
              <a:lnSpc>
                <a:spcPct val="150000"/>
              </a:lnSpc>
              <a:spcBef>
                <a:spcPts val="1600"/>
              </a:spcBef>
              <a:spcAft>
                <a:spcPts val="0"/>
              </a:spcAft>
              <a:buSzPts val="1400"/>
              <a:buChar char="●"/>
            </a:pPr>
            <a:r>
              <a:rPr lang="en"/>
              <a:t>unfair investments</a:t>
            </a:r>
            <a:endParaRPr/>
          </a:p>
          <a:p>
            <a:pPr marL="457200" lvl="0" indent="-317500" algn="l" rtl="0">
              <a:lnSpc>
                <a:spcPct val="150000"/>
              </a:lnSpc>
              <a:spcBef>
                <a:spcPts val="1600"/>
              </a:spcBef>
              <a:spcAft>
                <a:spcPts val="0"/>
              </a:spcAft>
              <a:buSzPts val="1400"/>
              <a:buChar char="●"/>
            </a:pPr>
            <a:r>
              <a:rPr lang="en"/>
              <a:t>neighborhood watch, limited access to grocery stores, and limited access to education </a:t>
            </a:r>
            <a:endParaRPr/>
          </a:p>
          <a:p>
            <a:pPr marL="457200" lvl="0" indent="-317500" algn="l" rtl="0">
              <a:lnSpc>
                <a:spcPct val="150000"/>
              </a:lnSpc>
              <a:spcBef>
                <a:spcPts val="1600"/>
              </a:spcBef>
              <a:spcAft>
                <a:spcPts val="1600"/>
              </a:spcAft>
              <a:buSzPts val="1400"/>
              <a:buChar char="●"/>
            </a:pPr>
            <a:r>
              <a:rPr lang="en"/>
              <a:t>lack of access to education and guidance leads to violence. </a:t>
            </a:r>
            <a:endParaRPr/>
          </a:p>
        </p:txBody>
      </p:sp>
      <p:sp>
        <p:nvSpPr>
          <p:cNvPr id="234" name="Google Shape;234;p45"/>
          <p:cNvSpPr txBox="1">
            <a:spLocks noGrp="1"/>
          </p:cNvSpPr>
          <p:nvPr>
            <p:ph type="body" idx="2"/>
          </p:nvPr>
        </p:nvSpPr>
        <p:spPr>
          <a:xfrm>
            <a:off x="1587425" y="4455625"/>
            <a:ext cx="4387200" cy="552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600"/>
              </a:spcAft>
              <a:buSzPts val="1100"/>
              <a:buNone/>
            </a:pPr>
            <a:r>
              <a:rPr lang="en" sz="950"/>
              <a:t>Powell, R. (2021) Redlining, neighborhood decline, and violence: How discriminatory government policies created violent american inner cities. The Graduate Center, City University of New York. </a:t>
            </a:r>
            <a:endParaRPr sz="950"/>
          </a:p>
        </p:txBody>
      </p:sp>
      <p:sp>
        <p:nvSpPr>
          <p:cNvPr id="235" name="Google Shape;235;p45"/>
          <p:cNvSpPr txBox="1">
            <a:spLocks noGrp="1"/>
          </p:cNvSpPr>
          <p:nvPr>
            <p:ph type="title"/>
          </p:nvPr>
        </p:nvSpPr>
        <p:spPr>
          <a:xfrm>
            <a:off x="464100" y="373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Effects of Redlining</a:t>
            </a:r>
            <a:endParaRPr/>
          </a:p>
        </p:txBody>
      </p:sp>
      <p:cxnSp>
        <p:nvCxnSpPr>
          <p:cNvPr id="236" name="Google Shape;236;p45"/>
          <p:cNvCxnSpPr/>
          <p:nvPr/>
        </p:nvCxnSpPr>
        <p:spPr>
          <a:xfrm flipH="1">
            <a:off x="562900" y="1043025"/>
            <a:ext cx="3193200" cy="8700"/>
          </a:xfrm>
          <a:prstGeom prst="straightConnector1">
            <a:avLst/>
          </a:prstGeom>
          <a:noFill/>
          <a:ln w="38100" cap="flat" cmpd="sng">
            <a:solidFill>
              <a:srgbClr val="FF0000"/>
            </a:solidFill>
            <a:prstDash val="solid"/>
            <a:round/>
            <a:headEnd type="none" w="med" len="med"/>
            <a:tailEnd type="none" w="med" len="med"/>
          </a:ln>
        </p:spPr>
      </p:cxnSp>
      <p:pic>
        <p:nvPicPr>
          <p:cNvPr id="237" name="Google Shape;237;p45"/>
          <p:cNvPicPr preferRelativeResize="0"/>
          <p:nvPr/>
        </p:nvPicPr>
        <p:blipFill>
          <a:blip r:embed="rId3">
            <a:alphaModFix/>
          </a:blip>
          <a:stretch>
            <a:fillRect/>
          </a:stretch>
        </p:blipFill>
        <p:spPr>
          <a:xfrm>
            <a:off x="236176" y="3843734"/>
            <a:ext cx="1208125" cy="1208125"/>
          </a:xfrm>
          <a:prstGeom prst="rect">
            <a:avLst/>
          </a:prstGeom>
          <a:noFill/>
          <a:ln>
            <a:noFill/>
          </a:ln>
        </p:spPr>
      </p:pic>
      <p:grpSp>
        <p:nvGrpSpPr>
          <p:cNvPr id="238" name="Google Shape;238;p45"/>
          <p:cNvGrpSpPr/>
          <p:nvPr/>
        </p:nvGrpSpPr>
        <p:grpSpPr>
          <a:xfrm>
            <a:off x="5679393" y="1832017"/>
            <a:ext cx="8376684" cy="4038141"/>
            <a:chOff x="5679393" y="1832017"/>
            <a:chExt cx="8376684" cy="4038141"/>
          </a:xfrm>
        </p:grpSpPr>
        <p:sp>
          <p:nvSpPr>
            <p:cNvPr id="239" name="Google Shape;239;p45"/>
            <p:cNvSpPr/>
            <p:nvPr/>
          </p:nvSpPr>
          <p:spPr>
            <a:xfrm>
              <a:off x="5679393" y="1832017"/>
              <a:ext cx="8376684" cy="4038141"/>
            </a:xfrm>
            <a:custGeom>
              <a:avLst/>
              <a:gdLst/>
              <a:ahLst/>
              <a:cxnLst/>
              <a:rect l="l" t="t" r="r" b="b"/>
              <a:pathLst>
                <a:path w="33224" h="16980" extrusionOk="0">
                  <a:moveTo>
                    <a:pt x="16612" y="0"/>
                  </a:moveTo>
                  <a:lnTo>
                    <a:pt x="0" y="14878"/>
                  </a:lnTo>
                  <a:lnTo>
                    <a:pt x="1868" y="16979"/>
                  </a:lnTo>
                  <a:lnTo>
                    <a:pt x="16612" y="3770"/>
                  </a:lnTo>
                  <a:lnTo>
                    <a:pt x="31322" y="16979"/>
                  </a:lnTo>
                  <a:lnTo>
                    <a:pt x="33224" y="14878"/>
                  </a:lnTo>
                  <a:lnTo>
                    <a:pt x="166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5"/>
            <p:cNvSpPr/>
            <p:nvPr/>
          </p:nvSpPr>
          <p:spPr>
            <a:xfrm>
              <a:off x="7383952" y="2576503"/>
              <a:ext cx="834900" cy="1405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5"/>
            <p:cNvSpPr/>
            <p:nvPr/>
          </p:nvSpPr>
          <p:spPr>
            <a:xfrm>
              <a:off x="7294447" y="3315291"/>
              <a:ext cx="4269900" cy="1828200"/>
            </a:xfrm>
            <a:prstGeom prst="triangle">
              <a:avLst>
                <a:gd name="adj" fmla="val 50411"/>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me Infographics by Slidesgo">
  <a:themeElements>
    <a:clrScheme name="Simple Light">
      <a:dk1>
        <a:srgbClr val="000000"/>
      </a:dk1>
      <a:lt1>
        <a:srgbClr val="FFFFFF"/>
      </a:lt1>
      <a:dk2>
        <a:srgbClr val="595959"/>
      </a:dk2>
      <a:lt2>
        <a:srgbClr val="EEEEEE"/>
      </a:lt2>
      <a:accent1>
        <a:srgbClr val="B9462C"/>
      </a:accent1>
      <a:accent2>
        <a:srgbClr val="CF6D57"/>
      </a:accent2>
      <a:accent3>
        <a:srgbClr val="5CC7D1"/>
      </a:accent3>
      <a:accent4>
        <a:srgbClr val="897657"/>
      </a:accent4>
      <a:accent5>
        <a:srgbClr val="72B3A5"/>
      </a:accent5>
      <a:accent6>
        <a:srgbClr val="BCB7A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1071</Words>
  <Application>Microsoft Macintosh PowerPoint</Application>
  <PresentationFormat>On-screen Show (16:9)</PresentationFormat>
  <Paragraphs>90</Paragraphs>
  <Slides>17</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Roboto</vt:lpstr>
      <vt:lpstr>Fira Sans</vt:lpstr>
      <vt:lpstr>Arial</vt:lpstr>
      <vt:lpstr>Fira Sans Extra Condensed</vt:lpstr>
      <vt:lpstr>Roboto Medium</vt:lpstr>
      <vt:lpstr>Simple Light</vt:lpstr>
      <vt:lpstr>Home Infographics by Slidesgo</vt:lpstr>
      <vt:lpstr>Simple Light</vt:lpstr>
      <vt:lpstr>All They See is Red: Redlining and its Effects on Black  Wealth</vt:lpstr>
      <vt:lpstr>Agenda</vt:lpstr>
      <vt:lpstr>Motivation</vt:lpstr>
      <vt:lpstr>Background: What is Redlining?</vt:lpstr>
      <vt:lpstr>Terminology</vt:lpstr>
      <vt:lpstr>Research Question</vt:lpstr>
      <vt:lpstr>Methodology</vt:lpstr>
      <vt:lpstr>Findings</vt:lpstr>
      <vt:lpstr>Effects of Redlining</vt:lpstr>
      <vt:lpstr>Housing Discrimination</vt:lpstr>
      <vt:lpstr>Housing Discrimination</vt:lpstr>
      <vt:lpstr>Housing Discrimination</vt:lpstr>
      <vt:lpstr>The Black-White Gap: Racial Inequality  </vt:lpstr>
      <vt:lpstr>The Black-White Gap: Racial Inequality  </vt:lpstr>
      <vt:lpstr>Conclusion &amp; Future Directions</vt:lpstr>
      <vt:lpstr>Acknowledgements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They See is Red: Redlining and its Effects on Black  Wealth</dc:title>
  <cp:lastModifiedBy>Kennedy Ruff</cp:lastModifiedBy>
  <cp:revision>1</cp:revision>
  <dcterms:modified xsi:type="dcterms:W3CDTF">2023-07-31T16:38:47Z</dcterms:modified>
</cp:coreProperties>
</file>